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3"/>
  </p:notesMasterIdLst>
  <p:sldIdLst>
    <p:sldId id="276" r:id="rId2"/>
    <p:sldId id="277" r:id="rId3"/>
    <p:sldId id="257" r:id="rId4"/>
    <p:sldId id="267" r:id="rId5"/>
    <p:sldId id="259" r:id="rId6"/>
    <p:sldId id="258" r:id="rId7"/>
    <p:sldId id="260" r:id="rId8"/>
    <p:sldId id="262" r:id="rId9"/>
    <p:sldId id="261" r:id="rId10"/>
    <p:sldId id="268" r:id="rId11"/>
    <p:sldId id="263" r:id="rId12"/>
    <p:sldId id="269" r:id="rId13"/>
    <p:sldId id="264" r:id="rId14"/>
    <p:sldId id="265" r:id="rId15"/>
    <p:sldId id="270" r:id="rId16"/>
    <p:sldId id="271" r:id="rId17"/>
    <p:sldId id="266" r:id="rId18"/>
    <p:sldId id="272" r:id="rId19"/>
    <p:sldId id="273" r:id="rId20"/>
    <p:sldId id="274" r:id="rId21"/>
    <p:sldId id="275" r:id="rId22"/>
    <p:sldId id="281" r:id="rId23"/>
    <p:sldId id="282" r:id="rId24"/>
    <p:sldId id="283" r:id="rId25"/>
    <p:sldId id="284" r:id="rId26"/>
    <p:sldId id="285" r:id="rId27"/>
    <p:sldId id="287" r:id="rId28"/>
    <p:sldId id="288" r:id="rId29"/>
    <p:sldId id="289" r:id="rId30"/>
    <p:sldId id="290" r:id="rId31"/>
    <p:sldId id="2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1" autoAdjust="0"/>
  </p:normalViewPr>
  <p:slideViewPr>
    <p:cSldViewPr>
      <p:cViewPr varScale="1">
        <p:scale>
          <a:sx n="63" d="100"/>
          <a:sy n="63" d="100"/>
        </p:scale>
        <p:origin x="-15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E181BA-0B38-4979-BEA2-23DB4656A12D}" type="datetimeFigureOut">
              <a:rPr lang="en-US" smtClean="0"/>
              <a:t>12/23/2019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D07119-6119-4285-ABED-374CFA21694A}" type="slidenum">
              <a:rPr lang="en-US" smtClean="0"/>
              <a:t>‹#›</a:t>
            </a:fld>
            <a:endParaRPr lang="en-US"/>
          </a:p>
        </p:txBody>
      </p:sp>
    </p:spTree>
    <p:extLst>
      <p:ext uri="{BB962C8B-B14F-4D97-AF65-F5344CB8AC3E}">
        <p14:creationId xmlns:p14="http://schemas.microsoft.com/office/powerpoint/2010/main" val="290479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brainstorming</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3</a:t>
            </a:fld>
            <a:endParaRPr lang="en-US"/>
          </a:p>
        </p:txBody>
      </p:sp>
    </p:spTree>
    <p:extLst>
      <p:ext uri="{BB962C8B-B14F-4D97-AF65-F5344CB8AC3E}">
        <p14:creationId xmlns:p14="http://schemas.microsoft.com/office/powerpoint/2010/main" val="99272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هل تتوفر</a:t>
            </a:r>
            <a:r>
              <a:rPr lang="ar-LB" baseline="0" dirty="0" smtClean="0"/>
              <a:t> لديكم هذه الخصائص؟ ماذا ينقص؟</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5</a:t>
            </a:fld>
            <a:endParaRPr lang="en-US"/>
          </a:p>
        </p:txBody>
      </p:sp>
    </p:spTree>
    <p:extLst>
      <p:ext uri="{BB962C8B-B14F-4D97-AF65-F5344CB8AC3E}">
        <p14:creationId xmlns:p14="http://schemas.microsoft.com/office/powerpoint/2010/main" val="51539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بماذا</a:t>
            </a:r>
            <a:r>
              <a:rPr lang="ar-LB" baseline="0" dirty="0" smtClean="0"/>
              <a:t> برأيكم ضرورة وجود الحكم المحلي؟</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7</a:t>
            </a:fld>
            <a:endParaRPr lang="en-US"/>
          </a:p>
        </p:txBody>
      </p:sp>
    </p:spTree>
    <p:extLst>
      <p:ext uri="{BB962C8B-B14F-4D97-AF65-F5344CB8AC3E}">
        <p14:creationId xmlns:p14="http://schemas.microsoft.com/office/powerpoint/2010/main" val="2106601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Group</a:t>
            </a:r>
            <a:r>
              <a:rPr lang="en-US" baseline="0" dirty="0" smtClean="0"/>
              <a:t> work </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8</a:t>
            </a:fld>
            <a:endParaRPr lang="en-US"/>
          </a:p>
        </p:txBody>
      </p:sp>
    </p:spTree>
    <p:extLst>
      <p:ext uri="{BB962C8B-B14F-4D97-AF65-F5344CB8AC3E}">
        <p14:creationId xmlns:p14="http://schemas.microsoft.com/office/powerpoint/2010/main" val="3071729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LB" dirty="0" smtClean="0"/>
              <a:t>من خلال القوانين</a:t>
            </a:r>
            <a:r>
              <a:rPr lang="ar-LB" baseline="0" dirty="0" smtClean="0"/>
              <a:t> السورية هل يمكنكم تحديد الهيكلية للحكم المحلي، مهام وصلاحيات المجالس المحلية واختصاصات كل مجلس.</a:t>
            </a:r>
          </a:p>
          <a:p>
            <a:r>
              <a:rPr lang="ar-LB" baseline="0" dirty="0" smtClean="0"/>
              <a:t>من خلال قانون الائتلاف، قم بتحديد أعضاء المجالس المحلية، واجبات الأعضاء....</a:t>
            </a:r>
          </a:p>
          <a:p>
            <a:r>
              <a:rPr lang="ar-LB" baseline="0" dirty="0" smtClean="0"/>
              <a:t>برأيكم ما هي الصعوبات التي تواجه المجالس المحلية</a:t>
            </a:r>
            <a:endParaRPr lang="en-US" dirty="0"/>
          </a:p>
        </p:txBody>
      </p:sp>
      <p:sp>
        <p:nvSpPr>
          <p:cNvPr id="4" name="Slide Number Placeholder 3"/>
          <p:cNvSpPr>
            <a:spLocks noGrp="1"/>
          </p:cNvSpPr>
          <p:nvPr>
            <p:ph type="sldNum" sz="quarter" idx="10"/>
          </p:nvPr>
        </p:nvSpPr>
        <p:spPr/>
        <p:txBody>
          <a:bodyPr/>
          <a:lstStyle/>
          <a:p>
            <a:fld id="{B3D07119-6119-4285-ABED-374CFA21694A}" type="slidenum">
              <a:rPr lang="en-US" smtClean="0"/>
              <a:t>16</a:t>
            </a:fld>
            <a:endParaRPr lang="en-US"/>
          </a:p>
        </p:txBody>
      </p:sp>
    </p:spTree>
    <p:extLst>
      <p:ext uri="{BB962C8B-B14F-4D97-AF65-F5344CB8AC3E}">
        <p14:creationId xmlns:p14="http://schemas.microsoft.com/office/powerpoint/2010/main" val="4194076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3E2D33-0790-4D59-921F-5EB7DC0E8951}" type="datetimeFigureOut">
              <a:rPr lang="en-US" smtClean="0"/>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3E2D33-0790-4D59-921F-5EB7DC0E8951}" type="datetimeFigureOut">
              <a:rPr lang="en-US" smtClean="0"/>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3E2D33-0790-4D59-921F-5EB7DC0E8951}" type="datetimeFigureOut">
              <a:rPr lang="en-US" smtClean="0"/>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E2D33-0790-4D59-921F-5EB7DC0E8951}" type="datetimeFigureOut">
              <a:rPr lang="en-US" smtClean="0"/>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5DC71-97F4-41D5-83A4-A513FDDA0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3E2D33-0790-4D59-921F-5EB7DC0E8951}" type="datetimeFigureOut">
              <a:rPr lang="en-US" smtClean="0"/>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5DC71-97F4-41D5-83A4-A513FDDA077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73E2D33-0790-4D59-921F-5EB7DC0E8951}" type="datetimeFigureOut">
              <a:rPr lang="en-US" smtClean="0"/>
              <a:t>12/23/2019</a:t>
            </a:fld>
            <a:endParaRPr lang="en-US"/>
          </a:p>
        </p:txBody>
      </p:sp>
      <p:sp>
        <p:nvSpPr>
          <p:cNvPr id="9" name="Slide Number Placeholder 8"/>
          <p:cNvSpPr>
            <a:spLocks noGrp="1"/>
          </p:cNvSpPr>
          <p:nvPr>
            <p:ph type="sldNum" sz="quarter" idx="11"/>
          </p:nvPr>
        </p:nvSpPr>
        <p:spPr/>
        <p:txBody>
          <a:bodyPr/>
          <a:lstStyle/>
          <a:p>
            <a:fld id="{4635DC71-97F4-41D5-83A4-A513FDDA077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35DC71-97F4-41D5-83A4-A513FDDA077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3E2D33-0790-4D59-921F-5EB7DC0E8951}" type="datetimeFigureOut">
              <a:rPr lang="en-US" smtClean="0"/>
              <a:t>12/23/2019</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الأدارة المحلية</a:t>
            </a:r>
            <a:endParaRPr lang="ar-IQ" dirty="0"/>
          </a:p>
        </p:txBody>
      </p:sp>
      <p:sp>
        <p:nvSpPr>
          <p:cNvPr id="3" name="عنصر نائب للمحتوى 2"/>
          <p:cNvSpPr>
            <a:spLocks noGrp="1"/>
          </p:cNvSpPr>
          <p:nvPr>
            <p:ph idx="1"/>
          </p:nvPr>
        </p:nvSpPr>
        <p:spPr/>
        <p:txBody>
          <a:bodyPr>
            <a:normAutofit/>
          </a:bodyPr>
          <a:lstStyle/>
          <a:p>
            <a:pPr marL="114300" indent="0" algn="ctr">
              <a:buNone/>
            </a:pPr>
            <a:r>
              <a:rPr lang="ar-IQ" sz="8000" dirty="0" smtClean="0"/>
              <a:t>م.د كريم صيهود كرم الزهيري</a:t>
            </a:r>
            <a:endParaRPr lang="ar-IQ" sz="8000" dirty="0"/>
          </a:p>
        </p:txBody>
      </p:sp>
    </p:spTree>
    <p:extLst>
      <p:ext uri="{BB962C8B-B14F-4D97-AF65-F5344CB8AC3E}">
        <p14:creationId xmlns:p14="http://schemas.microsoft.com/office/powerpoint/2010/main" val="4164180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04241" y="1524000"/>
            <a:ext cx="4419600" cy="4800600"/>
          </a:xfrm>
        </p:spPr>
        <p:txBody>
          <a:bodyPr/>
          <a:lstStyle/>
          <a:p>
            <a:pPr algn="r" rtl="1"/>
            <a:r>
              <a:rPr lang="ar-SA" dirty="0"/>
              <a:t>زيادة فعالية الإدارة في تقديم الخدمات بتكلفة أقل وبكفاءة أعلى.</a:t>
            </a:r>
            <a:endParaRPr lang="ar-LB" dirty="0"/>
          </a:p>
          <a:p>
            <a:pPr algn="r" rtl="1"/>
            <a:endParaRPr lang="ar-LB" dirty="0" smtClean="0"/>
          </a:p>
          <a:p>
            <a:pPr algn="r" rtl="1"/>
            <a:r>
              <a:rPr lang="ar-SA" dirty="0" smtClean="0"/>
              <a:t>تقوية </a:t>
            </a:r>
            <a:r>
              <a:rPr lang="ar-SA" dirty="0"/>
              <a:t>الوحدة الوطنية، وتدعيم بناء الأمة عن طريق تحقيق رغبات وتطلعات المواطنين بتوفير الخدمات الضرورية وإشراكهم في إدارة شئونهم المحلية وتقليل الشعور بالظلم .</a:t>
            </a:r>
            <a:endParaRPr lang="ar-LB" dirty="0"/>
          </a:p>
          <a:p>
            <a:pPr algn="r" rtl="1"/>
            <a:endParaRPr lang="ar-LB" dirty="0" smtClean="0"/>
          </a:p>
          <a:p>
            <a:pPr algn="r" rtl="1"/>
            <a:r>
              <a:rPr lang="ar-SA" dirty="0" smtClean="0"/>
              <a:t>تدريب </a:t>
            </a:r>
            <a:r>
              <a:rPr lang="ar-SA" dirty="0"/>
              <a:t>وتأهيل القيادات المحلية للمشاركة بفعالية في المستويات الأعلى للحكم .</a:t>
            </a:r>
            <a:br>
              <a:rPr lang="ar-SA" dirty="0"/>
            </a:br>
            <a:endParaRPr lang="en-US" dirty="0"/>
          </a:p>
          <a:p>
            <a:endParaRPr lang="en-US" dirty="0"/>
          </a:p>
        </p:txBody>
      </p:sp>
      <p:pic>
        <p:nvPicPr>
          <p:cNvPr id="1028" name="Picture 4" descr="http://t0.gstatic.com/images?q=tbn:ANd9GcS7KFNnzQmmbaRdWGmO7vGcdkxEld4ekpxzBcwWkRowCCN6ixquR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09" y="1759974"/>
            <a:ext cx="3801891" cy="304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002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اللامركزية الادارية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114300" indent="0" algn="r" rtl="1">
              <a:buNone/>
            </a:pPr>
            <a:endParaRPr lang="en-US" dirty="0" smtClean="0"/>
          </a:p>
          <a:p>
            <a:pPr marL="114300" indent="0" algn="r" rtl="1">
              <a:buNone/>
            </a:pPr>
            <a:endParaRPr lang="en-US" dirty="0"/>
          </a:p>
          <a:p>
            <a:pPr marL="114300" indent="0" algn="r" rtl="1">
              <a:buNone/>
            </a:pPr>
            <a:r>
              <a:rPr lang="ar-SA" dirty="0" smtClean="0"/>
              <a:t>يقصد </a:t>
            </a:r>
            <a:r>
              <a:rPr lang="ar-SA" dirty="0"/>
              <a:t>باللامركزية الإدارية توزيع الوظائف الإدارية بين الحكومة المركزية  وبين الهيئات المحلية أو المصالح المستقلة ، بعبارة أخرى توزيع الوظيفة الإدارية بين الأجهزة المركزية وبين سلطات لا مركزية إقليمية أو مرفقيه ، مصلحة، مستقلة نسبيا  </a:t>
            </a:r>
            <a:r>
              <a:rPr lang="ar-SA" u="sng" dirty="0"/>
              <a:t>وتخضع لرقابة السلطة المركزية.</a:t>
            </a:r>
            <a:endParaRPr lang="en-US" u="sng" dirty="0"/>
          </a:p>
          <a:p>
            <a:pPr algn="r" rtl="1"/>
            <a:endParaRPr lang="ar-LB" dirty="0" smtClean="0"/>
          </a:p>
          <a:p>
            <a:pPr algn="r" rtl="1"/>
            <a:endParaRPr lang="ar-LB" dirty="0" smtClean="0"/>
          </a:p>
          <a:p>
            <a:pPr algn="r" rtl="1"/>
            <a:endParaRPr lang="en-US" dirty="0"/>
          </a:p>
        </p:txBody>
      </p:sp>
    </p:spTree>
    <p:extLst>
      <p:ext uri="{BB962C8B-B14F-4D97-AF65-F5344CB8AC3E}">
        <p14:creationId xmlns:p14="http://schemas.microsoft.com/office/powerpoint/2010/main" val="654428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LB" b="1" dirty="0" smtClean="0">
                <a:effectLst>
                  <a:outerShdw blurRad="38100" dist="38100" dir="2700000" algn="tl">
                    <a:srgbClr val="000000">
                      <a:alpha val="43137"/>
                    </a:srgbClr>
                  </a:outerShdw>
                </a:effectLst>
              </a:rPr>
              <a:t>أركان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SA" dirty="0" smtClean="0"/>
              <a:t>اللامركزية </a:t>
            </a:r>
            <a:r>
              <a:rPr lang="ar-SA" dirty="0"/>
              <a:t>الإدارية تقوم على الشخصية المعنوية أو الاعتبارية بما ينتج عن ذلك من نتائج كالأهلية القانونية والإستقل المالي والإداري وحق التقاضي .</a:t>
            </a:r>
            <a:endParaRPr lang="en-US" dirty="0"/>
          </a:p>
          <a:p>
            <a:pPr marL="114300" indent="0" algn="r" rtl="1">
              <a:buNone/>
            </a:pPr>
            <a:r>
              <a:rPr lang="ar-SA" dirty="0"/>
              <a:t> </a:t>
            </a:r>
            <a:endParaRPr lang="en-US" dirty="0"/>
          </a:p>
          <a:p>
            <a:pPr algn="r" rtl="1"/>
            <a:r>
              <a:rPr lang="ar-SA" dirty="0" smtClean="0"/>
              <a:t>اللامركزية </a:t>
            </a:r>
            <a:r>
              <a:rPr lang="ar-SA" dirty="0"/>
              <a:t>الإدارية تقوم على مجالس منتخبة أو مداراة من قبل مواطنين منتخبين محليا أو مصلحيا.</a:t>
            </a:r>
            <a:endParaRPr lang="en-US" dirty="0"/>
          </a:p>
          <a:p>
            <a:pPr algn="r" rtl="1"/>
            <a:endParaRPr lang="en-US" dirty="0"/>
          </a:p>
          <a:p>
            <a:pPr algn="r" rtl="1"/>
            <a:r>
              <a:rPr lang="ar-SA" dirty="0" smtClean="0"/>
              <a:t>اللامركزية </a:t>
            </a:r>
            <a:r>
              <a:rPr lang="ar-SA" dirty="0"/>
              <a:t>الإدارية تتمتع بطابع مزدوج ، الطابع الإداري المتمثل في ممارسة اختصاصاتها عن طرق إصدار القرارات الإدارية وإبرام العقود الإدارية بواسطة مواطنين وأعوان عموميين يتصرفون في أموالها العامة </a:t>
            </a:r>
            <a:r>
              <a:rPr lang="ar-SA" dirty="0" smtClean="0"/>
              <a:t>،</a:t>
            </a:r>
            <a:endParaRPr lang="ar-LB" dirty="0" smtClean="0"/>
          </a:p>
          <a:p>
            <a:pPr algn="r" rtl="1"/>
            <a:endParaRPr lang="ar-LB" dirty="0"/>
          </a:p>
          <a:p>
            <a:pPr algn="r" rtl="1"/>
            <a:r>
              <a:rPr lang="ar-SA" dirty="0" smtClean="0"/>
              <a:t> </a:t>
            </a:r>
            <a:r>
              <a:rPr lang="ar-SA" dirty="0"/>
              <a:t>أما الطابع السياسي فيمثل في الديمقراطية التي جاءت لإفساح المجال للمواطنين في تسيير شؤونهم العمومية بأنفسهم عن طريق الانتخابات.</a:t>
            </a:r>
            <a:endParaRPr lang="en-US" dirty="0"/>
          </a:p>
          <a:p>
            <a:pPr algn="r" rtl="1"/>
            <a:endParaRPr lang="en-US" dirty="0"/>
          </a:p>
        </p:txBody>
      </p:sp>
    </p:spTree>
    <p:extLst>
      <p:ext uri="{BB962C8B-B14F-4D97-AF65-F5344CB8AC3E}">
        <p14:creationId xmlns:p14="http://schemas.microsoft.com/office/powerpoint/2010/main" val="59470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620000" cy="1143000"/>
          </a:xfrm>
        </p:spPr>
        <p:txBody>
          <a:bodyPr/>
          <a:lstStyle/>
          <a:p>
            <a:pPr algn="ctr" rtl="1"/>
            <a:r>
              <a:rPr lang="ar-LB" b="1" dirty="0" smtClean="0">
                <a:effectLst>
                  <a:outerShdw blurRad="38100" dist="38100" dir="2700000" algn="tl">
                    <a:srgbClr val="000000">
                      <a:alpha val="43137"/>
                    </a:srgbClr>
                  </a:outerShdw>
                </a:effectLst>
              </a:rPr>
              <a:t>مزايا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r>
              <a:rPr lang="ar-SA" dirty="0"/>
              <a:t>الأخذ باللامركزية الإدارية يخفف كثيرا من عوائق السلطة اللامركزية بدون هدر المصلحة العامة.</a:t>
            </a:r>
            <a:endParaRPr lang="en-US" dirty="0"/>
          </a:p>
          <a:p>
            <a:pPr algn="r" rtl="1"/>
            <a:endParaRPr lang="ar-LB" dirty="0" smtClean="0"/>
          </a:p>
          <a:p>
            <a:pPr algn="r" rtl="1"/>
            <a:r>
              <a:rPr lang="ar-SA" dirty="0" smtClean="0"/>
              <a:t>إن </a:t>
            </a:r>
            <a:r>
              <a:rPr lang="ar-SA" dirty="0"/>
              <a:t>الهيئات المحلية أو الإقليمية أدرى بمصالحها ، لأن هذه المصالح تهم السكان المحليين ،فتعرف الإدارة </a:t>
            </a:r>
            <a:r>
              <a:rPr lang="ar-SA" dirty="0" smtClean="0"/>
              <a:t>المحل</a:t>
            </a:r>
            <a:r>
              <a:rPr lang="ar-LB" dirty="0" smtClean="0"/>
              <a:t>ي</a:t>
            </a:r>
            <a:r>
              <a:rPr lang="ar-SA" dirty="0" smtClean="0"/>
              <a:t>ة </a:t>
            </a:r>
            <a:r>
              <a:rPr lang="ar-SA" dirty="0"/>
              <a:t>مدى حاجاتهم وكيفية إتباعها.</a:t>
            </a:r>
            <a:endParaRPr lang="en-US" dirty="0"/>
          </a:p>
          <a:p>
            <a:pPr algn="r" rtl="1"/>
            <a:endParaRPr lang="ar-LB" dirty="0" smtClean="0"/>
          </a:p>
          <a:p>
            <a:pPr algn="r" rtl="1"/>
            <a:r>
              <a:rPr lang="ar-SA" dirty="0" smtClean="0"/>
              <a:t>تؤدي </a:t>
            </a:r>
            <a:r>
              <a:rPr lang="ar-SA" dirty="0"/>
              <a:t>اللامركزية الإدارية إلى تجنب الروتين الإداري  ، بحيث أن الإدارة المحلية تكون أسرع في الاستجابة إلى إشباع الحاجات المحلية.</a:t>
            </a:r>
            <a:endParaRPr lang="en-US" dirty="0"/>
          </a:p>
          <a:p>
            <a:pPr algn="r" rtl="1"/>
            <a:endParaRPr lang="ar-LB" dirty="0"/>
          </a:p>
          <a:p>
            <a:pPr algn="r" rtl="1"/>
            <a:r>
              <a:rPr lang="ar-SA" dirty="0" smtClean="0"/>
              <a:t>إن </a:t>
            </a:r>
            <a:r>
              <a:rPr lang="ar-SA" dirty="0"/>
              <a:t>اللامركزية الإدارية هي ضرورة ديمقراطية ، فإذا كان الشعب يشرف على شؤونه العامة عن طريق البرلمان فإنه يشرف عليها محليا بواسطة منتخبيه</a:t>
            </a:r>
            <a:endParaRPr lang="en-US" dirty="0"/>
          </a:p>
        </p:txBody>
      </p:sp>
    </p:spTree>
    <p:extLst>
      <p:ext uri="{BB962C8B-B14F-4D97-AF65-F5344CB8AC3E}">
        <p14:creationId xmlns:p14="http://schemas.microsoft.com/office/powerpoint/2010/main" val="1342358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فوائد اللامركزية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lgn="r" rtl="1"/>
            <a:r>
              <a:rPr lang="ar-SA" dirty="0" smtClean="0"/>
              <a:t>سياسيا</a:t>
            </a:r>
            <a:r>
              <a:rPr lang="ar-LB" dirty="0" smtClean="0"/>
              <a:t>: </a:t>
            </a:r>
            <a:r>
              <a:rPr lang="ar-SA" dirty="0" smtClean="0"/>
              <a:t>زيادة </a:t>
            </a:r>
            <a:r>
              <a:rPr lang="ar-SA" dirty="0"/>
              <a:t>قوة الشعب والمجالس المنتخبة</a:t>
            </a:r>
            <a:endParaRPr lang="en-US" dirty="0"/>
          </a:p>
          <a:p>
            <a:pPr lvl="0" algn="r" rtl="1"/>
            <a:endParaRPr lang="ar-LB" dirty="0" smtClean="0"/>
          </a:p>
          <a:p>
            <a:pPr lvl="0" algn="r" rtl="1"/>
            <a:r>
              <a:rPr lang="ar-SA" dirty="0" smtClean="0"/>
              <a:t>مكانيا</a:t>
            </a:r>
            <a:r>
              <a:rPr lang="ar-LB" dirty="0" smtClean="0"/>
              <a:t>: </a:t>
            </a:r>
            <a:r>
              <a:rPr lang="ar-SA" dirty="0" smtClean="0"/>
              <a:t>توزيع </a:t>
            </a:r>
            <a:r>
              <a:rPr lang="ar-SA" dirty="0"/>
              <a:t>النشاطات الاقتصادية بشكل عادل</a:t>
            </a:r>
            <a:endParaRPr lang="en-US" dirty="0"/>
          </a:p>
          <a:p>
            <a:pPr lvl="0" algn="r" rtl="1"/>
            <a:endParaRPr lang="ar-LB" dirty="0" smtClean="0"/>
          </a:p>
          <a:p>
            <a:pPr lvl="0" algn="r" rtl="1"/>
            <a:r>
              <a:rPr lang="ar-SA" dirty="0" smtClean="0"/>
              <a:t>إداريا</a:t>
            </a:r>
            <a:r>
              <a:rPr lang="ar-LB" dirty="0" smtClean="0"/>
              <a:t>: </a:t>
            </a:r>
            <a:r>
              <a:rPr lang="ar-SA" dirty="0" smtClean="0"/>
              <a:t>نقل </a:t>
            </a:r>
            <a:r>
              <a:rPr lang="ar-SA" dirty="0"/>
              <a:t>مسؤوليات التخطيط والإدارة وتعزيز مصادر الدخل من الحكومة المركزية إلى المكاتب الميدانية أو مستويات ثانوية من الحكم أو إلى مؤسسات شبه مستقلة</a:t>
            </a:r>
            <a:endParaRPr lang="en-US" dirty="0"/>
          </a:p>
          <a:p>
            <a:pPr lvl="0" algn="r" rtl="1"/>
            <a:endParaRPr lang="ar-LB" dirty="0" smtClean="0"/>
          </a:p>
          <a:p>
            <a:pPr lvl="0" algn="r" rtl="1"/>
            <a:r>
              <a:rPr lang="ar-SA" dirty="0" smtClean="0"/>
              <a:t>اقتصاديا</a:t>
            </a:r>
            <a:r>
              <a:rPr lang="ar-SA" dirty="0"/>
              <a:t>. زيادة فعالية إدارة الدولة من خلال المحاكاة والتنظيم.</a:t>
            </a:r>
            <a:endParaRPr lang="en-US" dirty="0"/>
          </a:p>
          <a:p>
            <a:pPr marL="114300" indent="0" algn="r" rtl="1">
              <a:buNone/>
            </a:pPr>
            <a:endParaRPr lang="en-US" dirty="0"/>
          </a:p>
        </p:txBody>
      </p:sp>
    </p:spTree>
    <p:extLst>
      <p:ext uri="{BB962C8B-B14F-4D97-AF65-F5344CB8AC3E}">
        <p14:creationId xmlns:p14="http://schemas.microsoft.com/office/powerpoint/2010/main" val="18511805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305800" cy="4800600"/>
          </a:xfrm>
        </p:spPr>
        <p:txBody>
          <a:bodyPr>
            <a:normAutofit lnSpcReduction="10000"/>
          </a:bodyPr>
          <a:lstStyle/>
          <a:p>
            <a:pPr marL="114300" indent="0" algn="r" rtl="1">
              <a:buNone/>
            </a:pPr>
            <a:r>
              <a:rPr lang="ar-SA" sz="2400" b="1" dirty="0"/>
              <a:t>اللامركزية قد توفر أيضا مجموعة من الفوائد الملموسة للمجتمع المدني من خلال</a:t>
            </a:r>
            <a:r>
              <a:rPr lang="ar-SA" sz="2400" b="1" dirty="0" smtClean="0"/>
              <a:t>:</a:t>
            </a:r>
            <a:endParaRPr lang="ar-LB" sz="2400" b="1" dirty="0" smtClean="0"/>
          </a:p>
          <a:p>
            <a:pPr algn="r" rtl="1"/>
            <a:endParaRPr lang="en-US" sz="2400" b="1" dirty="0"/>
          </a:p>
          <a:p>
            <a:pPr lvl="0" algn="r" rtl="1"/>
            <a:endParaRPr lang="ar-LB" dirty="0" smtClean="0"/>
          </a:p>
          <a:p>
            <a:pPr lvl="0" algn="r" rtl="1"/>
            <a:r>
              <a:rPr lang="ar-JO" dirty="0" smtClean="0"/>
              <a:t>تعظيم </a:t>
            </a:r>
            <a:r>
              <a:rPr lang="ar-JO" dirty="0"/>
              <a:t>المسائلة والشفافية الحكومية</a:t>
            </a:r>
            <a:endParaRPr lang="en-US" dirty="0"/>
          </a:p>
          <a:p>
            <a:pPr lvl="0" algn="r" rtl="1"/>
            <a:endParaRPr lang="ar-LB" dirty="0" smtClean="0"/>
          </a:p>
          <a:p>
            <a:pPr lvl="0" algn="r" rtl="1"/>
            <a:r>
              <a:rPr lang="ar-SA" dirty="0" smtClean="0"/>
              <a:t>التقدم </a:t>
            </a:r>
            <a:r>
              <a:rPr lang="ar-SA" dirty="0"/>
              <a:t>في حل المشاكل</a:t>
            </a:r>
            <a:endParaRPr lang="en-US" dirty="0"/>
          </a:p>
          <a:p>
            <a:pPr lvl="0" algn="r" rtl="1"/>
            <a:endParaRPr lang="ar-LB" dirty="0" smtClean="0"/>
          </a:p>
          <a:p>
            <a:pPr lvl="0" algn="r" rtl="1"/>
            <a:r>
              <a:rPr lang="ar-SA" dirty="0" smtClean="0"/>
              <a:t>الفرص </a:t>
            </a:r>
            <a:r>
              <a:rPr lang="ar-SA" dirty="0"/>
              <a:t>المتاحة في مجال مشاركة الخبرات التقنية والاجتماعية في عملية وضع السياسات</a:t>
            </a:r>
            <a:endParaRPr lang="en-US" dirty="0"/>
          </a:p>
          <a:p>
            <a:pPr lvl="0" algn="r" rtl="1"/>
            <a:endParaRPr lang="ar-LB" dirty="0" smtClean="0"/>
          </a:p>
          <a:p>
            <a:pPr lvl="0" algn="r" rtl="1"/>
            <a:r>
              <a:rPr lang="ar-SA" dirty="0" smtClean="0"/>
              <a:t>التأثير على القرارات المرتبطة بالسياسات</a:t>
            </a:r>
            <a:endParaRPr lang="en-US" dirty="0" smtClean="0"/>
          </a:p>
          <a:p>
            <a:pPr lvl="0" algn="r" rtl="1"/>
            <a:endParaRPr lang="ar-LB" dirty="0" smtClean="0"/>
          </a:p>
          <a:p>
            <a:pPr lvl="0" algn="r" rtl="1"/>
            <a:r>
              <a:rPr lang="ar-SA" dirty="0" smtClean="0"/>
              <a:t>السيطرة </a:t>
            </a:r>
            <a:r>
              <a:rPr lang="ar-SA" dirty="0"/>
              <a:t>على عملية تطوير هذه السياسات والبرامج المتوقع من المؤسسات تنفيذها</a:t>
            </a:r>
            <a:endParaRPr lang="en-US" dirty="0"/>
          </a:p>
          <a:p>
            <a:pPr marL="114300" indent="0" algn="r" rtl="1">
              <a:buNone/>
            </a:pPr>
            <a:endParaRPr lang="en-US" dirty="0"/>
          </a:p>
          <a:p>
            <a:endParaRPr lang="en-US" dirty="0"/>
          </a:p>
        </p:txBody>
      </p:sp>
    </p:spTree>
    <p:extLst>
      <p:ext uri="{BB962C8B-B14F-4D97-AF65-F5344CB8AC3E}">
        <p14:creationId xmlns:p14="http://schemas.microsoft.com/office/powerpoint/2010/main" val="16417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
            <a:ext cx="7620000" cy="1143000"/>
          </a:xfrm>
        </p:spPr>
        <p:txBody>
          <a:bodyPr/>
          <a:lstStyle/>
          <a:p>
            <a:pPr algn="ctr" rtl="1"/>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7620000" cy="1905000"/>
          </a:xfrm>
        </p:spPr>
        <p:txBody>
          <a:bodyPr>
            <a:normAutofit/>
          </a:bodyPr>
          <a:lstStyle/>
          <a:p>
            <a:pPr marL="114300" indent="0" algn="ctr" rtl="1">
              <a:buNone/>
            </a:pPr>
            <a:r>
              <a:rPr lang="ar-LB" sz="8000" b="1" dirty="0" smtClean="0">
                <a:solidFill>
                  <a:schemeClr val="accent3">
                    <a:lumMod val="75000"/>
                  </a:schemeClr>
                </a:solidFill>
                <a:effectLst>
                  <a:outerShdw blurRad="38100" dist="38100" dir="2700000" algn="tl">
                    <a:srgbClr val="000000">
                      <a:alpha val="43137"/>
                    </a:srgbClr>
                  </a:outerShdw>
                </a:effectLst>
              </a:rPr>
              <a:t>تمرين</a:t>
            </a:r>
            <a:endParaRPr lang="en-US" sz="8000" b="1" dirty="0">
              <a:solidFill>
                <a:schemeClr val="accent3">
                  <a:lumMod val="75000"/>
                </a:schemeClr>
              </a:solidFill>
              <a:effectLst>
                <a:outerShdw blurRad="38100" dist="38100" dir="2700000" algn="tl">
                  <a:srgbClr val="000000">
                    <a:alpha val="43137"/>
                  </a:srgbClr>
                </a:outerShdw>
              </a:effectLst>
            </a:endParaRPr>
          </a:p>
        </p:txBody>
      </p:sp>
      <p:pic>
        <p:nvPicPr>
          <p:cNvPr id="3074" name="Picture 2" descr="http://www.creativeeducation.co.uk/blog/wp-content/uploads/2010/12/lis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048000"/>
            <a:ext cx="3371850" cy="3038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408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دور المجالس المحلية المنتخبة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r" rtl="1"/>
            <a:endParaRPr lang="ar-LB" dirty="0" smtClean="0"/>
          </a:p>
          <a:p>
            <a:pPr algn="r" rtl="1"/>
            <a:r>
              <a:rPr lang="ar-LB" dirty="0" smtClean="0"/>
              <a:t>تحديد </a:t>
            </a:r>
            <a:r>
              <a:rPr lang="ar-LB" dirty="0"/>
              <a:t>أولويات السياسات على الصعيد </a:t>
            </a:r>
            <a:r>
              <a:rPr lang="ar-LB" dirty="0" smtClean="0"/>
              <a:t>المحلي.</a:t>
            </a:r>
          </a:p>
          <a:p>
            <a:pPr algn="r" rtl="1"/>
            <a:endParaRPr lang="ar-LB" dirty="0"/>
          </a:p>
          <a:p>
            <a:pPr algn="r" rtl="1"/>
            <a:r>
              <a:rPr lang="ar-LB" dirty="0" smtClean="0"/>
              <a:t>تسيير شؤون الادارة المحلية</a:t>
            </a:r>
          </a:p>
          <a:p>
            <a:pPr marL="114300" indent="0" algn="r" rtl="1">
              <a:buNone/>
            </a:pPr>
            <a:endParaRPr lang="ar-LB" dirty="0" smtClean="0"/>
          </a:p>
          <a:p>
            <a:pPr algn="r" rtl="1"/>
            <a:r>
              <a:rPr lang="ar-LB" dirty="0" smtClean="0"/>
              <a:t>الاصغاء إلى المجتمع </a:t>
            </a:r>
            <a:r>
              <a:rPr lang="ar-LB" dirty="0"/>
              <a:t>المحلي حول القضايا </a:t>
            </a:r>
            <a:r>
              <a:rPr lang="ar-LB" dirty="0" smtClean="0"/>
              <a:t>المهمة الاستجابة لحاجاته.</a:t>
            </a:r>
          </a:p>
          <a:p>
            <a:pPr algn="r" rtl="1"/>
            <a:endParaRPr lang="ar-LB" dirty="0"/>
          </a:p>
          <a:p>
            <a:pPr algn="r" rtl="1"/>
            <a:r>
              <a:rPr lang="ar-LB" dirty="0" smtClean="0"/>
              <a:t>التشبيك والتشاور مع المجتمع المحلي.</a:t>
            </a:r>
          </a:p>
          <a:p>
            <a:pPr algn="r" rtl="1"/>
            <a:endParaRPr lang="ar-LB" dirty="0"/>
          </a:p>
          <a:p>
            <a:pPr algn="r" rtl="1"/>
            <a:r>
              <a:rPr lang="ar-LB" dirty="0" smtClean="0"/>
              <a:t>في فترات النزاع: تأمين الخدمات الأساسية للمواطنين، تعميم الأخبار، التواصل مع المواطنين....</a:t>
            </a:r>
            <a:endParaRPr lang="ar-LB" dirty="0"/>
          </a:p>
          <a:p>
            <a:pPr algn="r" rtl="1"/>
            <a:endParaRPr lang="ar-LB" dirty="0" smtClean="0"/>
          </a:p>
          <a:p>
            <a:pPr algn="r" rtl="1"/>
            <a:endParaRPr lang="en-US" dirty="0"/>
          </a:p>
        </p:txBody>
      </p:sp>
    </p:spTree>
    <p:extLst>
      <p:ext uri="{BB962C8B-B14F-4D97-AF65-F5344CB8AC3E}">
        <p14:creationId xmlns:p14="http://schemas.microsoft.com/office/powerpoint/2010/main" val="728604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lstStyle/>
          <a:p>
            <a:pPr algn="ctr" rtl="1"/>
            <a:r>
              <a:rPr lang="ar-LB" sz="3600" b="1" dirty="0" smtClean="0"/>
              <a:t/>
            </a:r>
            <a:br>
              <a:rPr lang="ar-LB" sz="3600" b="1" dirty="0" smtClean="0"/>
            </a:br>
            <a:r>
              <a:rPr lang="ar-JO" sz="3600" b="1" dirty="0" smtClean="0"/>
              <a:t>المبادئ </a:t>
            </a:r>
            <a:r>
              <a:rPr lang="ar-JO" sz="3600" b="1" dirty="0"/>
              <a:t>الأساسية التي يجب أن تلتزم بها المجالس المحلية:</a:t>
            </a:r>
            <a:r>
              <a:rPr lang="en-US" sz="3600" dirty="0"/>
              <a:t/>
            </a:r>
            <a:br>
              <a:rPr lang="en-US" sz="3600" dirty="0"/>
            </a:br>
            <a:endParaRPr lang="en-US" dirty="0"/>
          </a:p>
        </p:txBody>
      </p:sp>
      <p:sp>
        <p:nvSpPr>
          <p:cNvPr id="3" name="Content Placeholder 2"/>
          <p:cNvSpPr>
            <a:spLocks noGrp="1"/>
          </p:cNvSpPr>
          <p:nvPr>
            <p:ph idx="1"/>
          </p:nvPr>
        </p:nvSpPr>
        <p:spPr/>
        <p:txBody>
          <a:bodyPr>
            <a:normAutofit fontScale="92500" lnSpcReduction="20000"/>
          </a:bodyPr>
          <a:lstStyle/>
          <a:p>
            <a:pPr lvl="0" algn="r" rtl="1"/>
            <a:r>
              <a:rPr lang="ar-SA" sz="2800" dirty="0" smtClean="0"/>
              <a:t>إيجاد</a:t>
            </a:r>
            <a:r>
              <a:rPr lang="ar-SA" sz="2800" dirty="0"/>
              <a:t> صيغة محلية واقعية لمواجهة تحدي تقديم الخدمات </a:t>
            </a:r>
            <a:r>
              <a:rPr lang="ar-SA" sz="2800" dirty="0" smtClean="0"/>
              <a:t>العامة</a:t>
            </a:r>
            <a:endParaRPr lang="ar-LB" sz="2800" dirty="0" smtClean="0"/>
          </a:p>
          <a:p>
            <a:pPr lvl="0" algn="r" rtl="1"/>
            <a:endParaRPr lang="en-US" sz="2800" dirty="0"/>
          </a:p>
          <a:p>
            <a:pPr lvl="0" algn="r" rtl="1"/>
            <a:r>
              <a:rPr lang="ar-SA" sz="2800" dirty="0"/>
              <a:t>مواجهة تحديات حفظ وإدارة الحياة</a:t>
            </a:r>
            <a:endParaRPr lang="en-US" sz="2800" dirty="0"/>
          </a:p>
          <a:p>
            <a:pPr lvl="0" algn="r" rtl="1"/>
            <a:endParaRPr lang="ar-LB" sz="2800" dirty="0" smtClean="0"/>
          </a:p>
          <a:p>
            <a:pPr lvl="0" algn="r" rtl="1"/>
            <a:r>
              <a:rPr lang="ar-SA" sz="2800" dirty="0" smtClean="0"/>
              <a:t>حفظ </a:t>
            </a:r>
            <a:r>
              <a:rPr lang="ar-SA" sz="2800" dirty="0"/>
              <a:t>مؤسسات الدولة</a:t>
            </a:r>
            <a:endParaRPr lang="en-US" sz="2800" dirty="0"/>
          </a:p>
          <a:p>
            <a:pPr lvl="0" algn="r" rtl="1"/>
            <a:endParaRPr lang="ar-LB" sz="2800" dirty="0" smtClean="0"/>
          </a:p>
          <a:p>
            <a:pPr lvl="0" algn="r" rtl="1"/>
            <a:r>
              <a:rPr lang="ar-SA" sz="2800" dirty="0" smtClean="0"/>
              <a:t>إعادة </a:t>
            </a:r>
            <a:r>
              <a:rPr lang="ar-SA" sz="2800" dirty="0"/>
              <a:t>إحياء مؤسسات الدولة السورية القائمة</a:t>
            </a:r>
            <a:endParaRPr lang="en-US" sz="2800" dirty="0"/>
          </a:p>
          <a:p>
            <a:pPr lvl="0" algn="r" rtl="1"/>
            <a:endParaRPr lang="ar-LB" sz="2800" dirty="0" smtClean="0"/>
          </a:p>
          <a:p>
            <a:pPr lvl="0" algn="r" rtl="1"/>
            <a:r>
              <a:rPr lang="ar-SA" sz="2800" dirty="0" smtClean="0"/>
              <a:t>أن </a:t>
            </a:r>
            <a:r>
              <a:rPr lang="ar-SA" sz="2800" dirty="0"/>
              <a:t>يكون منفتحاً دائماً وقابلاً لضم كل مكونات المجتمع</a:t>
            </a:r>
            <a:endParaRPr lang="en-US" sz="2800" dirty="0"/>
          </a:p>
          <a:p>
            <a:pPr lvl="0" algn="r" rtl="1"/>
            <a:endParaRPr lang="ar-LB" sz="2800" dirty="0" smtClean="0"/>
          </a:p>
          <a:p>
            <a:pPr lvl="0" algn="r" rtl="1"/>
            <a:r>
              <a:rPr lang="en-US" sz="2800" dirty="0"/>
              <a:t> </a:t>
            </a:r>
            <a:r>
              <a:rPr lang="ar-SA" sz="2800" dirty="0"/>
              <a:t>تنسيق العمل بشكل موحد</a:t>
            </a:r>
            <a:endParaRPr lang="en-US" sz="2800" dirty="0"/>
          </a:p>
          <a:p>
            <a:pPr algn="r" rtl="1"/>
            <a:endParaRPr lang="en-US" dirty="0"/>
          </a:p>
        </p:txBody>
      </p:sp>
    </p:spTree>
    <p:extLst>
      <p:ext uri="{BB962C8B-B14F-4D97-AF65-F5344CB8AC3E}">
        <p14:creationId xmlns:p14="http://schemas.microsoft.com/office/powerpoint/2010/main" val="3272399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0224"/>
            <a:ext cx="7772400" cy="5791200"/>
          </a:xfrm>
        </p:spPr>
        <p:txBody>
          <a:bodyPr>
            <a:noAutofit/>
          </a:bodyPr>
          <a:lstStyle/>
          <a:p>
            <a:pPr lvl="0" algn="r" rtl="1"/>
            <a:r>
              <a:rPr lang="ar-SA" sz="2800" dirty="0"/>
              <a:t>إن الثورة مهما طالت هي ظرف استثنائي، وإشكالية إدارة الشؤون العامة وضروراتها أثناء الثورة لا يمكن التعامل معها وفهمها من الأعلى</a:t>
            </a:r>
            <a:endParaRPr lang="en-US" sz="2800" dirty="0"/>
          </a:p>
          <a:p>
            <a:pPr lvl="0" algn="r" rtl="1"/>
            <a:endParaRPr lang="ar-LB" sz="2800" dirty="0" smtClean="0"/>
          </a:p>
          <a:p>
            <a:pPr lvl="0" algn="r" rtl="1"/>
            <a:r>
              <a:rPr lang="ar-SA" sz="2800" dirty="0" smtClean="0"/>
              <a:t>إن </a:t>
            </a:r>
            <a:r>
              <a:rPr lang="ar-SA" sz="2800" dirty="0"/>
              <a:t>المجلس أو الهيئة المحلية في المدينة والبلدة هي الوحدة الأساسية التي يمكن أن يقام على أساسها أي تنسيق على نطاق أكبر</a:t>
            </a:r>
            <a:endParaRPr lang="en-US" sz="2800" dirty="0"/>
          </a:p>
          <a:p>
            <a:pPr lvl="0" algn="r" rtl="1"/>
            <a:endParaRPr lang="ar-LB" sz="2800" dirty="0" smtClean="0"/>
          </a:p>
          <a:p>
            <a:pPr lvl="0" algn="r" rtl="1"/>
            <a:r>
              <a:rPr lang="ar-SA" sz="2800" dirty="0" smtClean="0"/>
              <a:t>أن</a:t>
            </a:r>
            <a:r>
              <a:rPr lang="ar-SA" sz="2800" dirty="0"/>
              <a:t> تحيّد الخدمات العامة للناس من الصراع السياسي، بحيث يجري تأديتها بعدالة وتجرد</a:t>
            </a:r>
            <a:endParaRPr lang="en-US" sz="2800" dirty="0"/>
          </a:p>
          <a:p>
            <a:pPr lvl="0" algn="r" rtl="1"/>
            <a:endParaRPr lang="en-US" sz="2800" dirty="0"/>
          </a:p>
        </p:txBody>
      </p:sp>
    </p:spTree>
    <p:extLst>
      <p:ext uri="{BB962C8B-B14F-4D97-AF65-F5344CB8AC3E}">
        <p14:creationId xmlns:p14="http://schemas.microsoft.com/office/powerpoint/2010/main" val="1979632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381000"/>
            <a:ext cx="5562600" cy="5262979"/>
          </a:xfrm>
          <a:prstGeom prst="rect">
            <a:avLst/>
          </a:prstGeom>
        </p:spPr>
        <p:txBody>
          <a:bodyPr wrap="square">
            <a:spAutoFit/>
          </a:bodyPr>
          <a:lstStyle/>
          <a:p>
            <a:pPr algn="r"/>
            <a:r>
              <a:rPr lang="ar-IQ" sz="2800" b="1" dirty="0"/>
              <a:t>الإدارة المحلية أسلوب و أداه </a:t>
            </a:r>
            <a:r>
              <a:rPr lang="ar-IQ" sz="2800" b="1" dirty="0" smtClean="0"/>
              <a:t>من </a:t>
            </a:r>
            <a:r>
              <a:rPr lang="ar-IQ" sz="2800" b="1" dirty="0"/>
              <a:t>أدوات الحكومة المركزية التي بدأت تتوسع فيها وتزيد من الاعتماد عليها لأنها أثبتت أنها الأسلوب الإداري اللا مركزي الأكثر تطوراً و الذي تقتضيه متطلبات التنمية وظروف وتحولات العصر المتنوعة . وقد ثبت أن الإدارة المحلية هي الاعلي كفاءة و الأكثر تأهيلاً من غيرها على معايشة الواقع المحلي و التعامل مع التحديات و القضايا المحلية بما يخدم متطلبات التنمية وظروفها بكفاءة عالية لأنها قادرة على الاستثمار الأمثل للموارد و الإمكانات المحلية المتاحة </a:t>
            </a:r>
            <a:r>
              <a:rPr lang="ar-IQ" sz="2800" dirty="0"/>
              <a:t>. </a:t>
            </a:r>
          </a:p>
        </p:txBody>
      </p:sp>
    </p:spTree>
    <p:extLst>
      <p:ext uri="{BB962C8B-B14F-4D97-AF65-F5344CB8AC3E}">
        <p14:creationId xmlns:p14="http://schemas.microsoft.com/office/powerpoint/2010/main" val="2526605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normAutofit lnSpcReduction="10000"/>
          </a:bodyPr>
          <a:lstStyle/>
          <a:p>
            <a:pPr lvl="0" algn="r" rtl="1"/>
            <a:r>
              <a:rPr lang="ar-SA" sz="2800" dirty="0"/>
              <a:t>يقوم كل مجلس باختيار/انتخاب ممثل أو اثنين عن المجلس المحلي الواحد على مستوى المدينة أو البلدة ليكونوا أعضاء في مجلس محلي أعلى على مستوى المحافظة التي تتبع لها المدينة أو البلدة، وفقاً للتقسيمات الإدارية القائمة</a:t>
            </a:r>
            <a:endParaRPr lang="en-US" sz="2800" dirty="0"/>
          </a:p>
          <a:p>
            <a:pPr lvl="0" algn="r" rtl="1"/>
            <a:endParaRPr lang="ar-LB" sz="2800" dirty="0" smtClean="0"/>
          </a:p>
          <a:p>
            <a:pPr lvl="0" algn="r" rtl="1"/>
            <a:r>
              <a:rPr lang="ar-SA" sz="2800" dirty="0" smtClean="0"/>
              <a:t>تنتخب </a:t>
            </a:r>
            <a:r>
              <a:rPr lang="ar-SA" sz="2800" dirty="0"/>
              <a:t>المجالس المحلية على مستوى كل محافظة ممثلاً لها ليكون عضواً في المجلس الوطني الأعلى للمجالس المحلية السورية</a:t>
            </a:r>
            <a:endParaRPr lang="en-US" sz="2800" dirty="0"/>
          </a:p>
          <a:p>
            <a:pPr lvl="0" algn="r" rtl="1"/>
            <a:endParaRPr lang="ar-LB" sz="2800" dirty="0" smtClean="0"/>
          </a:p>
          <a:p>
            <a:pPr lvl="0" algn="r" rtl="1"/>
            <a:r>
              <a:rPr lang="ar-SA" sz="2800" dirty="0" smtClean="0"/>
              <a:t>يحدد </a:t>
            </a:r>
            <a:r>
              <a:rPr lang="ar-SA" sz="2800" dirty="0"/>
              <a:t>المجلس الوطني الأعلى للمجالس والهيئات المحلية السياسات ويتخذ القرارات التنفيذية لتأمين مصادر تمويل عمل المجالس المحلية ومؤسسات الدولة التي تعمل تحت سلطتها</a:t>
            </a:r>
            <a:endParaRPr lang="en-US" sz="2800" dirty="0"/>
          </a:p>
          <a:p>
            <a:pPr algn="r" rtl="1"/>
            <a:endParaRPr lang="en-US" sz="2400" dirty="0"/>
          </a:p>
          <a:p>
            <a:endParaRPr lang="en-US" sz="2400" dirty="0"/>
          </a:p>
        </p:txBody>
      </p:sp>
    </p:spTree>
    <p:extLst>
      <p:ext uri="{BB962C8B-B14F-4D97-AF65-F5344CB8AC3E}">
        <p14:creationId xmlns:p14="http://schemas.microsoft.com/office/powerpoint/2010/main" val="893192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181600"/>
          </a:xfrm>
        </p:spPr>
        <p:txBody>
          <a:bodyPr>
            <a:normAutofit fontScale="92500" lnSpcReduction="20000"/>
          </a:bodyPr>
          <a:lstStyle/>
          <a:p>
            <a:pPr lvl="0" algn="r" rtl="1"/>
            <a:r>
              <a:rPr lang="ar-SA" sz="2800" dirty="0"/>
              <a:t>يقوم المجلس الوطني الأعلى للمجالس والهيئات المحلية بتحديد الاستراتيجية العامة الموحدة لإدارة المرافق العامة المختلفة</a:t>
            </a:r>
            <a:endParaRPr lang="en-US" sz="2800" dirty="0"/>
          </a:p>
          <a:p>
            <a:pPr lvl="0" algn="r" rtl="1"/>
            <a:endParaRPr lang="ar-LB" sz="2800" dirty="0" smtClean="0"/>
          </a:p>
          <a:p>
            <a:pPr lvl="0" algn="r" rtl="1"/>
            <a:r>
              <a:rPr lang="ar-SA" sz="2800" dirty="0" smtClean="0"/>
              <a:t>تلتزم </a:t>
            </a:r>
            <a:r>
              <a:rPr lang="ar-SA" sz="2800" dirty="0"/>
              <a:t>المجالس المحلية على مستوى البلدة والمدينة باحترام وتنفيذ القرارات المتخذة في إطار التنسيق مع المجالس الأخرى على مستوى المحافظة وتلك التي يتم اتخاذها على المستوى الوطني</a:t>
            </a:r>
            <a:endParaRPr lang="en-US" sz="2800" dirty="0"/>
          </a:p>
          <a:p>
            <a:pPr lvl="0" algn="r" rtl="1"/>
            <a:endParaRPr lang="ar-LB" sz="2800" dirty="0" smtClean="0"/>
          </a:p>
          <a:p>
            <a:pPr lvl="0" algn="r" rtl="1"/>
            <a:r>
              <a:rPr lang="ar-SA" sz="2800" dirty="0" smtClean="0"/>
              <a:t>تنتهي </a:t>
            </a:r>
            <a:r>
              <a:rPr lang="ar-SA" sz="2800" dirty="0"/>
              <a:t>ولاية المجلس الوطني الأعلى للمجالس والهيئات المحلية فور سقوط النظام، وتسلم حكومة انتقالية مقاليد الإدارة العامة</a:t>
            </a:r>
            <a:r>
              <a:rPr lang="en-US" sz="2800" dirty="0" smtClean="0"/>
              <a:t>.</a:t>
            </a:r>
            <a:endParaRPr lang="ar-LB" sz="2800" dirty="0" smtClean="0"/>
          </a:p>
          <a:p>
            <a:pPr lvl="0" algn="r" rtl="1"/>
            <a:endParaRPr lang="ar-LB" sz="2800" dirty="0" smtClean="0"/>
          </a:p>
          <a:p>
            <a:pPr algn="r" rtl="1"/>
            <a:r>
              <a:rPr lang="ar-SA" sz="2800" dirty="0"/>
              <a:t>أن تنظم عملها وفق لوائح إجرائية موحدة وأن يكون تنظيمها مرناً</a:t>
            </a:r>
            <a:r>
              <a:rPr lang="ar-LB" sz="2800" dirty="0"/>
              <a:t> </a:t>
            </a:r>
            <a:r>
              <a:rPr lang="ar-SA" sz="2800" dirty="0"/>
              <a:t>بدعوة الموظفين الحكوميين القائمين على مؤسسات الدولة الخدمية، ولا سيما أولئك المعروفين بأنهم من ذوي النزاهة الشخصية والمهنية في المدينة أو البلدة</a:t>
            </a:r>
            <a:endParaRPr lang="en-US" sz="2800" dirty="0"/>
          </a:p>
          <a:p>
            <a:pPr lvl="0" algn="r" rtl="1"/>
            <a:endParaRPr lang="en-US" dirty="0"/>
          </a:p>
          <a:p>
            <a:pPr algn="r" rtl="1"/>
            <a:endParaRPr lang="ar-LB" dirty="0" smtClean="0"/>
          </a:p>
          <a:p>
            <a:pPr marL="114300" indent="0" algn="r" rtl="1">
              <a:buNone/>
            </a:pPr>
            <a:endParaRPr lang="en-US" dirty="0"/>
          </a:p>
        </p:txBody>
      </p:sp>
    </p:spTree>
    <p:extLst>
      <p:ext uri="{BB962C8B-B14F-4D97-AF65-F5344CB8AC3E}">
        <p14:creationId xmlns:p14="http://schemas.microsoft.com/office/powerpoint/2010/main" val="1308062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859340"/>
            <a:ext cx="5715000" cy="3231654"/>
          </a:xfrm>
          <a:prstGeom prst="rect">
            <a:avLst/>
          </a:prstGeom>
        </p:spPr>
        <p:txBody>
          <a:bodyPr wrap="square">
            <a:spAutoFit/>
          </a:bodyPr>
          <a:lstStyle/>
          <a:p>
            <a:pPr algn="r"/>
            <a:r>
              <a:rPr lang="ar-IQ" sz="2000" b="1" dirty="0"/>
              <a:t>أنواع اللامركزية الإدارية الإقليمية</a:t>
            </a:r>
          </a:p>
          <a:p>
            <a:pPr algn="r"/>
            <a:r>
              <a:rPr lang="ar-IQ" sz="2000" b="1" dirty="0"/>
              <a:t>يهدف تطبيق اللامركزية الإدارية إلى تحقيق قدر كاف من الاستقلالية التي تضمن حرية العمل الإداري الذي لابد وأن يكون فاعلاً ومؤثراً ، إلاّ إنها ليست على نوع وتطبيق واحد ، وإنما تتنوع وفقاً لنوع الاختصاص الممنوح من قبل السلطة المركزية إلى السلطة اللامركزية ، أو يتنوع على أساس كيفية تحديد اختصاصات الهيئات والأشخاص المعنوية التي تم منحها قسماً من سلطات الإدارة المركزية .فإذا كان اختصاصها يتحدد إقليمياً كانت اللامركزية إقليمية أو محلية ، وإذا كان اختصاصها يتحدد موضوعياً كانت اللامركزية مرفقيه أو مصلحيه </a:t>
            </a:r>
            <a:r>
              <a:rPr lang="ar-IQ" dirty="0"/>
              <a:t>.</a:t>
            </a:r>
          </a:p>
        </p:txBody>
      </p:sp>
    </p:spTree>
    <p:extLst>
      <p:ext uri="{BB962C8B-B14F-4D97-AF65-F5344CB8AC3E}">
        <p14:creationId xmlns:p14="http://schemas.microsoft.com/office/powerpoint/2010/main" val="42099527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24000" y="1443841"/>
            <a:ext cx="6477000" cy="3477875"/>
          </a:xfrm>
          <a:prstGeom prst="rect">
            <a:avLst/>
          </a:prstGeom>
        </p:spPr>
        <p:txBody>
          <a:bodyPr wrap="square">
            <a:spAutoFit/>
          </a:bodyPr>
          <a:lstStyle/>
          <a:p>
            <a:pPr algn="r"/>
            <a:r>
              <a:rPr lang="ar-IQ" dirty="0"/>
              <a:t> </a:t>
            </a:r>
            <a:r>
              <a:rPr lang="ar-IQ" sz="2000" b="1" dirty="0"/>
              <a:t>كما إن نقل الاختصاصات أو منحها من الحكومة المركزية إلى السلطات اللامركزية يتطلب لامركزية مالية . </a:t>
            </a:r>
          </a:p>
          <a:p>
            <a:pPr algn="r"/>
            <a:r>
              <a:rPr lang="ar-IQ" sz="2000" b="1" dirty="0"/>
              <a:t>وتنقسم أنواع اللامركزية الإدارية إلى نوعين رئيسين : النوع الأول هو اللامركزية الإقليمية أو الجغرافية أو المحلية ، ويسمى في كل من مصر وفرنسا بالإدارة المحلية وهي تتمثل في قيام مواطني الوحدات الإقليمية بإدارة بعض مصالحها الخاصة في نطاق إقليمها .</a:t>
            </a:r>
          </a:p>
          <a:p>
            <a:pPr algn="r"/>
            <a:r>
              <a:rPr lang="ar-IQ" sz="2000" b="1" dirty="0"/>
              <a:t>أما النوع الثاني فهو اللامركزية المرفقية أو المصلحية وهي تتمثل في قيام مرافق عامة بإشباع الحاجات العامة علي مستوى أقاليم الدولة . </a:t>
            </a:r>
          </a:p>
          <a:p>
            <a:pPr algn="r"/>
            <a:r>
              <a:rPr lang="ar-IQ" sz="2000" b="1" dirty="0"/>
              <a:t>يرى الأستاذ سليمان الطماوي إن اللامركزية الإقليمية التي تسمى الإدارة المحلية وأحياناً الحكومة المحلية ، تتحقق بمنح جزء من الإقليم الشخصية المعنوية ، وسلطة الإشراف على المرافق المحلية </a:t>
            </a:r>
          </a:p>
        </p:txBody>
      </p:sp>
    </p:spTree>
    <p:extLst>
      <p:ext uri="{BB962C8B-B14F-4D97-AF65-F5344CB8AC3E}">
        <p14:creationId xmlns:p14="http://schemas.microsoft.com/office/powerpoint/2010/main" val="3370275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7800" y="889844"/>
            <a:ext cx="6400800" cy="4093428"/>
          </a:xfrm>
          <a:prstGeom prst="rect">
            <a:avLst/>
          </a:prstGeom>
        </p:spPr>
        <p:txBody>
          <a:bodyPr wrap="square">
            <a:spAutoFit/>
          </a:bodyPr>
          <a:lstStyle/>
          <a:p>
            <a:pPr algn="r"/>
            <a:r>
              <a:rPr lang="ar-IQ" sz="2000" b="1" dirty="0"/>
              <a:t>وتتحقق اللامركزية الإقليميـــة من خلال إنشاء هيئات إقليمية محلية مستقلة تعمل على إدارة جزء من إقليم الدولة  ، بمعنى إنها تضطلع بالوظيفة </a:t>
            </a:r>
            <a:r>
              <a:rPr lang="ar-IQ" sz="2000" b="1" dirty="0" smtClean="0"/>
              <a:t>الإدارية لبقعة </a:t>
            </a:r>
            <a:r>
              <a:rPr lang="ar-IQ" sz="2000" b="1" dirty="0"/>
              <a:t>جغرافية يحددها </a:t>
            </a:r>
            <a:r>
              <a:rPr lang="ar-IQ" sz="2000" b="1" dirty="0" smtClean="0"/>
              <a:t>المشرع</a:t>
            </a:r>
            <a:endParaRPr lang="ar-IQ" sz="2000" b="1" dirty="0"/>
          </a:p>
          <a:p>
            <a:pPr algn="r"/>
            <a:r>
              <a:rPr lang="ar-IQ" sz="2000" b="1" dirty="0"/>
              <a:t>وهذا النوع من اللامركزية يقصد به تنظيم الجهاز الإداري في الدولة على أساس يسمح بتعدد أشخاصها الإدارية على أساس إقليمي .</a:t>
            </a:r>
          </a:p>
          <a:p>
            <a:pPr algn="r"/>
            <a:r>
              <a:rPr lang="ar-IQ" sz="2000" b="1" dirty="0"/>
              <a:t> بمعنى أن يتخصص كل إقليم من أقاليم الدولة في شؤونه وعلى </a:t>
            </a:r>
            <a:r>
              <a:rPr lang="ar-IQ" sz="2000" b="1" dirty="0" smtClean="0"/>
              <a:t>مستوى.</a:t>
            </a:r>
            <a:endParaRPr lang="ar-IQ" sz="2000" b="1" dirty="0"/>
          </a:p>
          <a:p>
            <a:pPr algn="r"/>
            <a:r>
              <a:rPr lang="ar-IQ" sz="2000" b="1" dirty="0"/>
              <a:t>وتأخذ اللامركزية الإقليمية معنى اعتراف المشرع الوطني بالشخصية المعنوية المستقلة للوحدات المحلية كأجزاء من إقليم الدولة ، مع تقرير حق تلك الوحدات بإدارة المرافق والشؤون المحلية بقدر كبير من </a:t>
            </a:r>
            <a:r>
              <a:rPr lang="ar-IQ" sz="2000" b="1" dirty="0" smtClean="0"/>
              <a:t>الاستقلال</a:t>
            </a:r>
            <a:endParaRPr lang="ar-IQ" sz="2000" b="1" dirty="0"/>
          </a:p>
          <a:p>
            <a:pPr algn="r"/>
            <a:r>
              <a:rPr lang="ar-IQ" sz="2000" b="1" dirty="0"/>
              <a:t>حيث تستند اللامركزية الإقليمية إلى الفلسفة الديمقراطية التي تؤكد على أهمية إعطاء مواطني كل وحدة إقليمية الحق في إدارة شؤونهم ومرافقهم بأنفسهم ، ومن ثم يقرر المشرع بأن المجالس التي تمثل إرادة الأشخاص المعنوية المحلية يجب أن تكون منتخبة من بين سكان الوحدات </a:t>
            </a:r>
            <a:r>
              <a:rPr lang="ar-IQ" sz="2000" b="1" dirty="0" smtClean="0"/>
              <a:t>المحلية</a:t>
            </a:r>
            <a:endParaRPr lang="ar-IQ" dirty="0"/>
          </a:p>
        </p:txBody>
      </p:sp>
    </p:spTree>
    <p:extLst>
      <p:ext uri="{BB962C8B-B14F-4D97-AF65-F5344CB8AC3E}">
        <p14:creationId xmlns:p14="http://schemas.microsoft.com/office/powerpoint/2010/main" val="2075574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0200" y="751344"/>
            <a:ext cx="6248400" cy="4708981"/>
          </a:xfrm>
          <a:prstGeom prst="rect">
            <a:avLst/>
          </a:prstGeom>
        </p:spPr>
        <p:txBody>
          <a:bodyPr wrap="square">
            <a:spAutoFit/>
          </a:bodyPr>
          <a:lstStyle/>
          <a:p>
            <a:pPr algn="r"/>
            <a:r>
              <a:rPr lang="ar-IQ" sz="2000" b="1" dirty="0"/>
              <a:t>ويتضح مما تقدم إن الانتخاب هو من مقومات اللامركزية الإدارية الإقليمية وهو ركن أساسي لتحقيق استقلال الشخص اللامركزي ، خاصة وان الانتخاب هو الوسيلة الرئيسية للتطبيق الديمقراطي ، الذي له علاقة </a:t>
            </a:r>
            <a:r>
              <a:rPr lang="ar-IQ" sz="2000" b="1" dirty="0" smtClean="0"/>
              <a:t>وثيق بهذا </a:t>
            </a:r>
            <a:r>
              <a:rPr lang="ar-IQ" sz="2000" b="1" dirty="0"/>
              <a:t>النوع من اللامركزية</a:t>
            </a:r>
            <a:r>
              <a:rPr lang="ar-IQ" sz="2000" b="1" dirty="0" smtClean="0"/>
              <a:t>().</a:t>
            </a:r>
            <a:endParaRPr lang="ar-IQ" sz="2000" b="1" dirty="0"/>
          </a:p>
          <a:p>
            <a:pPr algn="r"/>
            <a:r>
              <a:rPr lang="ar-IQ" sz="2000" b="1" dirty="0"/>
              <a:t>وهكذا يتم في ظل اللامركزية الإقليمية الاعتراف بالشخصية المعنوية العامة لجزء من إقليم الدولة كالمحافظة أو المدينة، بما يترتب على ذلك من استقلال في قيام برعاية المصالح المحلية التي يعترف بها المشرع لهذا الإقليم عن طريق إدارة مرافقه المحلية التي يحددها القانون في بيانه لاختصاصات الهيئات المحلية ومن أمثلتها مرافق المياه والكهرباء والمواصلات . وتدار هذه المرافق عادة عن طريق مجالس منتخبة من مواطني الإقليم </a:t>
            </a:r>
            <a:r>
              <a:rPr lang="ar-IQ" sz="2000" b="1" dirty="0" smtClean="0"/>
              <a:t>(وتضطلع </a:t>
            </a:r>
            <a:r>
              <a:rPr lang="ar-IQ" sz="2000" b="1" dirty="0"/>
              <a:t>الهيئات اللامركزية الإقليمية المحلية بإدارة جميع المرافق المحلية التي تخص بإدارتها طبقا للقانون ، وهي مرافق متنوعة وغير متجانسة ، لأنها تشمل جميع الخدمات التي تقدم لسكان المنطقة من صحية وتعليمية ومواصلات وكهرباء ومياه وغيرها من المصالح والمرافق التي تتبع حاجات ضرورية وهامة لسكان الإقليم أو المدينة أو القرية </a:t>
            </a:r>
          </a:p>
        </p:txBody>
      </p:sp>
    </p:spTree>
    <p:extLst>
      <p:ext uri="{BB962C8B-B14F-4D97-AF65-F5344CB8AC3E}">
        <p14:creationId xmlns:p14="http://schemas.microsoft.com/office/powerpoint/2010/main" val="14629198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612845"/>
            <a:ext cx="6553200" cy="5047536"/>
          </a:xfrm>
          <a:prstGeom prst="rect">
            <a:avLst/>
          </a:prstGeom>
        </p:spPr>
        <p:txBody>
          <a:bodyPr wrap="square">
            <a:spAutoFit/>
          </a:bodyPr>
          <a:lstStyle/>
          <a:p>
            <a:pPr algn="r"/>
            <a:r>
              <a:rPr lang="ar-IQ" sz="2000" b="1" dirty="0"/>
              <a:t>ويستخلص مما تقدم إنه يشترط لقيام اللامركزية الإقليمية أن يكون للمجموعة المحلية شؤون خاصة بها ، وأن تدير هذه المجموعة شؤونها بنفسها وأن لا تخضع </a:t>
            </a:r>
            <a:r>
              <a:rPr lang="ar-IQ" sz="2000" b="1" dirty="0" smtClean="0"/>
              <a:t>أجهزتها لرقابة </a:t>
            </a:r>
            <a:r>
              <a:rPr lang="ar-IQ" sz="2000" b="1" dirty="0"/>
              <a:t>شديدة من قبل السلطة </a:t>
            </a:r>
            <a:r>
              <a:rPr lang="ar-IQ" sz="2000" b="1" dirty="0" smtClean="0"/>
              <a:t>المركزية</a:t>
            </a:r>
            <a:endParaRPr lang="ar-IQ" sz="2000" b="1" dirty="0"/>
          </a:p>
          <a:p>
            <a:pPr algn="r"/>
            <a:r>
              <a:rPr lang="ar-IQ" sz="2000" b="1" dirty="0"/>
              <a:t>إضافة لما تقدم ، فإن اللامركزية الإدارية تسعى إلى تحقيق المصالح العامة ، حالها حال الحكومة المركزية  ، ومن ثم فإن تحقيق الانسجام العملي يكون ضروريا بين الطرفين ، ابتداءً من عملية توزيع وتخويل الاختصاصات فيما بينهما وحتى تنفيذها . </a:t>
            </a:r>
          </a:p>
          <a:p>
            <a:pPr algn="r"/>
            <a:r>
              <a:rPr lang="ar-IQ" sz="2000" b="1" dirty="0"/>
              <a:t>ويتطلب الأمر على امتداد مراحل تلك العملية تخصيص مالي كافي ، إضافة إلى الدعم الحكومي اللازم لجميع الهيئات أو السلطات اللامركزية الإدارية  .</a:t>
            </a:r>
          </a:p>
          <a:p>
            <a:pPr algn="r"/>
            <a:r>
              <a:rPr lang="ar-IQ" sz="2000" b="1" dirty="0"/>
              <a:t>إن ذلك التخصيص المالي ، وذلك الدعم الحكومي يمَّكن السلطات اللامركزية من أداء وظائفها المختلفة من خلال الإنفاق المخطط والهادف إلى تحقيق تقدم في كافة المجالات المحلية .</a:t>
            </a:r>
          </a:p>
          <a:p>
            <a:pPr algn="r"/>
            <a:r>
              <a:rPr lang="ar-IQ" sz="2000" b="1" dirty="0"/>
              <a:t>ويمكن للتشريعات الوطنية أن تمنح السلطات اللامركزية حق استيفاء إيرادات مالية معينة ، او تحقيق عوائد مالية يمكنها استحصالها وفقاً للقانون . وهذه </a:t>
            </a:r>
            <a:r>
              <a:rPr lang="ar-IQ" sz="2400" b="1" dirty="0"/>
              <a:t>التشريعات </a:t>
            </a:r>
            <a:r>
              <a:rPr lang="ar-IQ" sz="2000" b="1" dirty="0"/>
              <a:t>تساعد على تعزيز استقلالية الوحدات أو الهيئات اللامركزية إدارياً ومالياً </a:t>
            </a:r>
            <a:r>
              <a:rPr lang="ar-IQ" dirty="0"/>
              <a:t>.</a:t>
            </a:r>
          </a:p>
        </p:txBody>
      </p:sp>
    </p:spTree>
    <p:extLst>
      <p:ext uri="{BB962C8B-B14F-4D97-AF65-F5344CB8AC3E}">
        <p14:creationId xmlns:p14="http://schemas.microsoft.com/office/powerpoint/2010/main" val="1812148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218152"/>
            <a:ext cx="6858000" cy="6186309"/>
          </a:xfrm>
          <a:prstGeom prst="rect">
            <a:avLst/>
          </a:prstGeom>
        </p:spPr>
        <p:txBody>
          <a:bodyPr wrap="square">
            <a:spAutoFit/>
          </a:bodyPr>
          <a:lstStyle/>
          <a:p>
            <a:pPr algn="r"/>
            <a:endParaRPr lang="ar-IQ" dirty="0" smtClean="0"/>
          </a:p>
          <a:p>
            <a:pPr algn="r"/>
            <a:endParaRPr lang="ar-IQ" dirty="0"/>
          </a:p>
          <a:p>
            <a:pPr algn="r"/>
            <a:r>
              <a:rPr lang="ar-IQ" b="1" dirty="0" smtClean="0"/>
              <a:t>دوافع تطبيق اللامركزية الإدارية الإقليمية</a:t>
            </a:r>
            <a:endParaRPr lang="en-US" b="1" dirty="0" smtClean="0"/>
          </a:p>
          <a:p>
            <a:pPr algn="r"/>
            <a:endParaRPr lang="ar-IQ" b="1" dirty="0" smtClean="0"/>
          </a:p>
          <a:p>
            <a:pPr algn="r"/>
            <a:r>
              <a:rPr lang="ar-IQ" b="1" dirty="0" smtClean="0"/>
              <a:t>يعتبر اعتماد أسلوب اللامركزية الإدارية بصفتها نظام لإدارة الدولة من داخلها ، مسألة مهمة وضرورية لجميع الدول بغض النظر عن اختلاف مساحتها وعدد سكانها وظروفها السياسية والأمنية والاقتصادية والجغرافية .</a:t>
            </a:r>
          </a:p>
          <a:p>
            <a:pPr algn="r"/>
            <a:r>
              <a:rPr lang="ar-IQ" b="1" dirty="0" smtClean="0"/>
              <a:t> وذلك لأنها تؤدي إلى تخفيف العبء عن كاهل الحكومة المركزية ، وتعزز من قدرات الهيئات اللامركزية على تحقيق المصالح المحلية ورعايتها . </a:t>
            </a:r>
          </a:p>
          <a:p>
            <a:pPr algn="r"/>
            <a:r>
              <a:rPr lang="ar-IQ" b="1" dirty="0" smtClean="0"/>
              <a:t>كما تسعى الدولة إلى تحقيق الأداء الإداري السريع بدون تعقيد ، وذلك لكونها أكثر تفهماً بمشاكل واحتياجات أقاليمها المحلية  . </a:t>
            </a:r>
          </a:p>
          <a:p>
            <a:pPr algn="r"/>
            <a:r>
              <a:rPr lang="ar-IQ" b="1" dirty="0" smtClean="0"/>
              <a:t>ويمكن القول إن اعتماد أسلوب اللامركزية الإدارية  يؤدي إلى تحقيق نوعا من العدالة في ميدان استحصال و توزيع الضرائب ، فقد يحصل الإقليم على معظم حصيلة الضرائب التي يدفعها سكانه . </a:t>
            </a:r>
          </a:p>
          <a:p>
            <a:pPr algn="r"/>
            <a:r>
              <a:rPr lang="ar-IQ" b="1" dirty="0" smtClean="0"/>
              <a:t>إضافة إلى ما تقدم فقد يزيد أسلوب اللامركزية الإدارية من قدرة الدولة على مواجهة الأزمات السياسية والاقتصادية والأمنية وغيرها . </a:t>
            </a:r>
          </a:p>
          <a:p>
            <a:pPr algn="r"/>
            <a:r>
              <a:rPr lang="ar-IQ" b="1" dirty="0" smtClean="0"/>
              <a:t>وفضلا عن ذلك فان ارتباط أسلوب اللامركزية الإدارية  بتعزيز مقومات الديمقراطية الحقيقية التي ترفد وتقوي الشعور بالانتماء الوطني بعناصر قوة مضافة ، بما يزيد من اهتمام المواطنين بمختلف شؤون الدولة .</a:t>
            </a:r>
          </a:p>
          <a:p>
            <a:pPr algn="r"/>
            <a:r>
              <a:rPr lang="ar-IQ" b="1" dirty="0" smtClean="0"/>
              <a:t>ففي ظل اللامركزية الإدارية الإقليمية ، يتم خلق مصالح محلية مستقلة ، وتنشئ أشخاص عامة جديدة ، لكل منها ذمة مالية عامة مستقلة ، وكيان قانوني مستقل على الرغم من خضوعا لرقابة السلطة المركزية</a:t>
            </a:r>
            <a:endParaRPr lang="ar-IQ" b="1" dirty="0"/>
          </a:p>
        </p:txBody>
      </p:sp>
    </p:spTree>
    <p:extLst>
      <p:ext uri="{BB962C8B-B14F-4D97-AF65-F5344CB8AC3E}">
        <p14:creationId xmlns:p14="http://schemas.microsoft.com/office/powerpoint/2010/main" val="2625396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443841"/>
            <a:ext cx="6553200" cy="4893647"/>
          </a:xfrm>
          <a:prstGeom prst="rect">
            <a:avLst/>
          </a:prstGeom>
        </p:spPr>
        <p:txBody>
          <a:bodyPr wrap="square">
            <a:spAutoFit/>
          </a:bodyPr>
          <a:lstStyle/>
          <a:p>
            <a:pPr algn="r"/>
            <a:r>
              <a:rPr lang="ar-IQ" sz="2400" b="1" dirty="0"/>
              <a:t>وهذا يعني أيضا انه في ظل تطبيقات أسلوب اللامركزية الإدارية الإقليمية يتواجد في الدولة أشخاص عامة متعددة إقليمية كالمحافظات والمدن والقرى أو مرفقيه كالمؤسسات او الهيئات العامة ، بينما لا يوجد في الدولة ذات النظام المركزي سوى شخص عام واحد هو شخص الدولة . </a:t>
            </a:r>
          </a:p>
          <a:p>
            <a:pPr algn="r"/>
            <a:r>
              <a:rPr lang="ar-IQ" sz="2400" b="1" dirty="0"/>
              <a:t>وتعتبر الأشخاص الإدارية كلها سلطات إدارية تتمتع بالمزايا والحقوق التي تتمتع بها السلطة الإدارية في كل دولة . ويجب ملاحظة إن تعدد السلطات الإدارية لا يستلزم ان تكون هذه السلطات متساوية في الدرجة والاختصاص . لأن المبادئ العامة للتنظيم الإداري تقضي بوجوب ترتيب المصالح ذات الأهمية القصوى وهي المصالح الوطنية ثم يأتي بعدها في ترتيب الأهمية المصالح المحلية المختلفة ، وهذا يقتضي ان ترتب السلطات الادارية في كل دولة في درجات وتحدد لكل درجة </a:t>
            </a:r>
            <a:r>
              <a:rPr lang="ar-IQ" sz="2400" b="1" dirty="0" smtClean="0"/>
              <a:t>اختصاصاتها</a:t>
            </a:r>
            <a:r>
              <a:rPr lang="ar-IQ" dirty="0" smtClean="0"/>
              <a:t>.</a:t>
            </a:r>
            <a:endParaRPr lang="ar-IQ" dirty="0"/>
          </a:p>
        </p:txBody>
      </p:sp>
    </p:spTree>
    <p:extLst>
      <p:ext uri="{BB962C8B-B14F-4D97-AF65-F5344CB8AC3E}">
        <p14:creationId xmlns:p14="http://schemas.microsoft.com/office/powerpoint/2010/main" val="1401394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8200" y="1720840"/>
            <a:ext cx="6858000" cy="4431983"/>
          </a:xfrm>
          <a:prstGeom prst="rect">
            <a:avLst/>
          </a:prstGeom>
        </p:spPr>
        <p:txBody>
          <a:bodyPr wrap="square">
            <a:spAutoFit/>
          </a:bodyPr>
          <a:lstStyle/>
          <a:p>
            <a:pPr algn="r"/>
            <a:r>
              <a:rPr lang="ar-IQ" sz="2400" b="1" dirty="0"/>
              <a:t>ولابد من القول إن  اللامركزية الإدارية الإقليمية ، لا تعتبر هدفا في حد ذاتها وإنما هي فلسفة وأداة تنموية ، تمكن المواطنين من المشاركة في صنع واتخاذ القرارات المتعلقة بتنمية مجتمعاتهم بما يحقق مصالحهم . فاللامركزية بأنواعها معنية بنقل السلطات والصلاحيات من المستويات المركزية الأعلى إلى المستويات المحلية الأدنى .</a:t>
            </a:r>
          </a:p>
          <a:p>
            <a:pPr algn="r"/>
            <a:r>
              <a:rPr lang="ar-IQ" sz="2400" b="1" dirty="0"/>
              <a:t>إن اللامركزية الإدارية الإقليمية تشير إلى تنظيم الجهاز الإداري  على أساس تعدد الأجهزة الإدارية على أساس إقليمي، وذلك بإنشاء جهاز إداري أو شخص معنوي عام للإقليم يتخصص في شؤون الإقليم فيصبح أكثر اتصالاً ومعرفة بحاجات الإقليم من الحكومة المركزية ويكون للشخص الإداري اللامركزي اختصاص </a:t>
            </a:r>
            <a:r>
              <a:rPr lang="ar-IQ" sz="2400" b="1" dirty="0" smtClean="0"/>
              <a:t>عام بالنسبة </a:t>
            </a:r>
            <a:r>
              <a:rPr lang="ar-IQ" b="1" dirty="0" smtClean="0"/>
              <a:t>ل</a:t>
            </a:r>
            <a:endParaRPr lang="ar-IQ" b="1" dirty="0"/>
          </a:p>
        </p:txBody>
      </p:sp>
    </p:spTree>
    <p:extLst>
      <p:ext uri="{BB962C8B-B14F-4D97-AF65-F5344CB8AC3E}">
        <p14:creationId xmlns:p14="http://schemas.microsoft.com/office/powerpoint/2010/main" val="367469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مفهوم الحكم المحلي</a:t>
            </a:r>
            <a:endParaRPr lang="en-US"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a:t>ﻴﻌﺭﻑ ﺍﻟﺤﻜﻡ ﺍﻟﻤﺤﻠﻲ ﺒﺄﻨﻪ ﺼﻴﺎﻏﺔ ﻋﻤل ﺠﻤﺎﻋﻲ ﻭﺘﻨﻔﻴﺫﻩ ﻋﻠﻰ ﺍﻟﻤﺴﺘﻭﻯ </a:t>
            </a:r>
            <a:r>
              <a:rPr lang="ar-SA" dirty="0" smtClean="0"/>
              <a:t>ﺍﻟﻤﺤﻠﻲ.</a:t>
            </a:r>
            <a:endParaRPr lang="ar-LB" dirty="0" smtClean="0"/>
          </a:p>
          <a:p>
            <a:pPr algn="r" rtl="1"/>
            <a:endParaRPr lang="ar-LB" dirty="0" smtClean="0"/>
          </a:p>
          <a:p>
            <a:pPr algn="r" rtl="1"/>
            <a:r>
              <a:rPr lang="ar-LB" dirty="0" smtClean="0"/>
              <a:t>هو </a:t>
            </a:r>
            <a:r>
              <a:rPr lang="ar-LB" dirty="0"/>
              <a:t>الاستقلال النسبي لمنطقة معينة في ادارة </a:t>
            </a:r>
            <a:r>
              <a:rPr lang="ar-LB" dirty="0" smtClean="0"/>
              <a:t>شؤونها المحلية.</a:t>
            </a:r>
          </a:p>
          <a:p>
            <a:pPr algn="r" rtl="1"/>
            <a:endParaRPr lang="ar-LB" dirty="0" smtClean="0"/>
          </a:p>
          <a:p>
            <a:pPr algn="r" rtl="1"/>
            <a:r>
              <a:rPr lang="ar-SA" dirty="0"/>
              <a:t>يتفق نظام الحكم المحلي مع نظام </a:t>
            </a:r>
            <a:r>
              <a:rPr lang="ar-SA" dirty="0" smtClean="0"/>
              <a:t>الديمقراطية، </a:t>
            </a:r>
            <a:r>
              <a:rPr lang="ar-SA" dirty="0"/>
              <a:t>فكلاهما يرمي </a:t>
            </a:r>
            <a:r>
              <a:rPr lang="ar-LB" dirty="0" smtClean="0"/>
              <a:t>إ</a:t>
            </a:r>
            <a:r>
              <a:rPr lang="ar-SA" dirty="0" smtClean="0"/>
              <a:t>لى </a:t>
            </a:r>
            <a:r>
              <a:rPr lang="ar-LB" dirty="0"/>
              <a:t>إ</a:t>
            </a:r>
            <a:r>
              <a:rPr lang="ar-SA" dirty="0" smtClean="0"/>
              <a:t>شراك </a:t>
            </a:r>
            <a:r>
              <a:rPr lang="ar-SA" dirty="0"/>
              <a:t>الشعب في ادارة شؤونه </a:t>
            </a:r>
            <a:r>
              <a:rPr lang="ar-SA" dirty="0" smtClean="0"/>
              <a:t>المشتركة، </a:t>
            </a:r>
            <a:endParaRPr lang="ar-LB" dirty="0" smtClean="0"/>
          </a:p>
          <a:p>
            <a:pPr algn="r" rtl="1"/>
            <a:endParaRPr lang="ar-LB" dirty="0"/>
          </a:p>
          <a:p>
            <a:pPr algn="r" rtl="1"/>
            <a:r>
              <a:rPr lang="ar-SA" dirty="0" smtClean="0"/>
              <a:t>ففي </a:t>
            </a:r>
            <a:r>
              <a:rPr lang="ar-SA" dirty="0"/>
              <a:t>الحكومة الديمقراطية يساهم الناخبون في شؤون الحكم العامة ، وفي الحكم المحلي يساهمون في ادارة شؤون انفسهم </a:t>
            </a:r>
            <a:r>
              <a:rPr lang="ar-SA" dirty="0" smtClean="0"/>
              <a:t>بأنفسهم</a:t>
            </a:r>
            <a:endParaRPr lang="ar-LB" dirty="0"/>
          </a:p>
          <a:p>
            <a:pPr marL="114300" indent="0" algn="r" rtl="1">
              <a:buNone/>
            </a:pPr>
            <a:endParaRPr lang="ar-LB" dirty="0" smtClean="0"/>
          </a:p>
        </p:txBody>
      </p:sp>
    </p:spTree>
    <p:extLst>
      <p:ext uri="{BB962C8B-B14F-4D97-AF65-F5344CB8AC3E}">
        <p14:creationId xmlns:p14="http://schemas.microsoft.com/office/powerpoint/2010/main" val="3483027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1028343"/>
            <a:ext cx="6705600" cy="4401205"/>
          </a:xfrm>
          <a:prstGeom prst="rect">
            <a:avLst/>
          </a:prstGeom>
        </p:spPr>
        <p:txBody>
          <a:bodyPr wrap="square">
            <a:spAutoFit/>
          </a:bodyPr>
          <a:lstStyle/>
          <a:p>
            <a:pPr algn="r"/>
            <a:r>
              <a:rPr lang="ar-IQ" sz="2000" b="1" dirty="0"/>
              <a:t>وتعطي اللامركزية للأقاليم أو الوحدات المكونة للدولة صلاحية البت في كثير من الشؤون الإدارية وتسلم بحق هذه الأقاليم أجهزة محلية لتأمين المصالح الإقليمية وبالتالي تسلم بوجود مصالح محلية مختلفة عن المصالح الوطنية كما إنه تعطي للسلطات المحلية الشخصية المعنوية والاستقلال الإداري والمالي تحت إشراف ومراقبة السلطة المركزية . </a:t>
            </a:r>
          </a:p>
          <a:p>
            <a:pPr algn="r"/>
            <a:r>
              <a:rPr lang="ar-IQ" sz="2000" b="1" dirty="0"/>
              <a:t>وتتأثر اللامركزية الإدارية الإقليمية بالعوامل </a:t>
            </a:r>
            <a:r>
              <a:rPr lang="ar-IQ" sz="2000" b="1" dirty="0" smtClean="0"/>
              <a:t>الآتية: </a:t>
            </a:r>
            <a:endParaRPr lang="ar-IQ" sz="2000" b="1" dirty="0"/>
          </a:p>
          <a:p>
            <a:pPr algn="r"/>
            <a:r>
              <a:rPr lang="ar-IQ" sz="2000" b="1" dirty="0"/>
              <a:t> أ-طبيعة الفلسفة التي يؤمن بها النظام السياسي في الدولة ، فالفلسفة الشمولية أو التوليتارية أو الديكتاتورية  تفضل الأخذ بأسلوب الإدارة المركزية ، بينما الفلسفة الديمقراطية تفضل الأخذ بأسلوب الإدارة اللامركزية ، وكلما كان التطبيق الديمقراطي أوسع كلما اتسع نطاق اللامركزية الإدارية الإقليمية في الدولة .</a:t>
            </a:r>
          </a:p>
          <a:p>
            <a:pPr algn="r"/>
            <a:r>
              <a:rPr lang="ar-IQ" sz="2000" b="1" dirty="0"/>
              <a:t>ب-طبيعة التنوع القومي والديني والطائفي في الدولة ، فكلما كانت الدولة متنوعة قومياً كلما اتجهت نحو الأخذ  بأسلوب الإدارة المركزية ، في النظم الديمقراطية بطبيعة الحال . ويتضمن ذلك الاتجاه معالجات تهدف إلى تعزيز وحدة الدولة </a:t>
            </a:r>
          </a:p>
        </p:txBody>
      </p:sp>
    </p:spTree>
    <p:extLst>
      <p:ext uri="{BB962C8B-B14F-4D97-AF65-F5344CB8AC3E}">
        <p14:creationId xmlns:p14="http://schemas.microsoft.com/office/powerpoint/2010/main" val="3309592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889844"/>
            <a:ext cx="5486400" cy="5016758"/>
          </a:xfrm>
          <a:prstGeom prst="rect">
            <a:avLst/>
          </a:prstGeom>
        </p:spPr>
        <p:txBody>
          <a:bodyPr wrap="square">
            <a:spAutoFit/>
          </a:bodyPr>
          <a:lstStyle/>
          <a:p>
            <a:pPr algn="r"/>
            <a:r>
              <a:rPr lang="ar-IQ" sz="2000" b="1" dirty="0"/>
              <a:t>وينتج من الممارسات الديمقراطية  وفي مقدمتها وسيلة الانتخاب ، فوائد عديدة لعلها أن يكون للناخب قدرة على انتخاب الأفضل من الأشخاص لتمثيله في البرلمان الوطني بعدما تزايدت خبرتهم من جراء انتخاب أعضاء المجالس المحلية ، كما إن رئيس وأعضاء المجالس المحلية المنتخبة مهيئون ليكونوا  نواباً أكفاء في السلطة التشريعية الوطنية في الدولة بعدما صارت لهم خبرات متصاعدة  في تجربتهم في إدارة الشؤون المحلية </a:t>
            </a:r>
            <a:r>
              <a:rPr lang="ar-IQ" sz="2000" b="1" dirty="0" smtClean="0"/>
              <a:t>العامة. </a:t>
            </a:r>
            <a:endParaRPr lang="ar-IQ" sz="2000" b="1" dirty="0"/>
          </a:p>
          <a:p>
            <a:pPr algn="r"/>
            <a:r>
              <a:rPr lang="ar-IQ" sz="2000" b="1" dirty="0"/>
              <a:t>	وان إشراف المواطنين من خلال أساليب الديمقراطية في إدارة شؤونهم المحلية يدربهم على أصول العمل السياسي ، فضلا عن إبراز دور العناصر القيادية المحلية وتنميتها وتدريبها على تحمل المسؤوليات ، وبذلك يسهم الأسلوب الديمقراطي بتوسيع قاعدة الكوادر السياسية القادرة على أداء </a:t>
            </a:r>
            <a:r>
              <a:rPr lang="ar-IQ" sz="2000" b="1" dirty="0" smtClean="0"/>
              <a:t>المسؤولياعلى </a:t>
            </a:r>
            <a:r>
              <a:rPr lang="ar-IQ" sz="2000" b="1" dirty="0"/>
              <a:t>المستويات الوطنية والمحلية على حد </a:t>
            </a:r>
            <a:r>
              <a:rPr lang="ar-IQ" sz="2000" b="1" dirty="0" smtClean="0"/>
              <a:t>سواء.</a:t>
            </a:r>
            <a:endParaRPr lang="ar-IQ" sz="2000" b="1" dirty="0"/>
          </a:p>
          <a:p>
            <a:pPr algn="r"/>
            <a:r>
              <a:rPr lang="ar-IQ" sz="2000" b="1" dirty="0"/>
              <a:t>ومن الجدير بالذكر إن اعتماد أسلوب الإدارة اللامركزية الإقليمية يؤدي إلى منع الإنفراد بالسلطة السياسية في الدولة والاستئثار فيها . </a:t>
            </a:r>
          </a:p>
        </p:txBody>
      </p:sp>
    </p:spTree>
    <p:extLst>
      <p:ext uri="{BB962C8B-B14F-4D97-AF65-F5344CB8AC3E}">
        <p14:creationId xmlns:p14="http://schemas.microsoft.com/office/powerpoint/2010/main" val="73214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LB" dirty="0"/>
              <a:t>وفق تعريف الأمم المتحدة، فالحكم المحلي يشير إلى وحدات سياسية في الدولة تنشأ بقانون، لها صلاحية إدارة </a:t>
            </a:r>
            <a:r>
              <a:rPr lang="ar-LB" dirty="0" smtClean="0"/>
              <a:t>الشؤون </a:t>
            </a:r>
            <a:r>
              <a:rPr lang="ar-LB" dirty="0"/>
              <a:t>المحلية بما في ذلك صلاحية فرض الضرائب، الهيئة الحاكمة المحلية أما منتخبة أو معينة أو كليهما.</a:t>
            </a:r>
            <a:r>
              <a:rPr lang="ar-SA" dirty="0"/>
              <a:t> </a:t>
            </a:r>
            <a:endParaRPr lang="ar-LB" dirty="0"/>
          </a:p>
          <a:p>
            <a:pPr algn="r" rtl="1"/>
            <a:endParaRPr lang="ar-LB" dirty="0" smtClean="0"/>
          </a:p>
          <a:p>
            <a:pPr algn="r" rtl="1"/>
            <a:endParaRPr lang="ar-LB" dirty="0"/>
          </a:p>
          <a:p>
            <a:pPr algn="r" rtl="1"/>
            <a:r>
              <a:rPr lang="ar-LB" dirty="0" smtClean="0"/>
              <a:t>بإيجاز </a:t>
            </a:r>
            <a:r>
              <a:rPr lang="ar-LB" dirty="0"/>
              <a:t>الحكم المحلى هو أسلوب حكم يتبع لمعالجة التباين، يعمل على تحقيق المشاركة الشعبية بهدف تحريكها لتتكامل مع الجهود الرسمية. تكاملهما يمكن المواطنين المحليين من حل مشاكلهم، ويسهل تقديم الخدمات، وهو بهذا يسهم فى تحقيق تنمية المجتمعات المحلية.</a:t>
            </a:r>
            <a:endParaRPr lang="en-US" dirty="0"/>
          </a:p>
          <a:p>
            <a:pPr algn="r" rtl="1"/>
            <a:endParaRPr lang="en-US" dirty="0"/>
          </a:p>
        </p:txBody>
      </p:sp>
    </p:spTree>
    <p:extLst>
      <p:ext uri="{BB962C8B-B14F-4D97-AF65-F5344CB8AC3E}">
        <p14:creationId xmlns:p14="http://schemas.microsoft.com/office/powerpoint/2010/main" val="2813112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rtl="1"/>
            <a:r>
              <a:rPr lang="ar-LB" sz="4400" b="1" dirty="0" smtClean="0">
                <a:effectLst>
                  <a:outerShdw blurRad="38100" dist="38100" dir="2700000" algn="tl">
                    <a:srgbClr val="000000">
                      <a:alpha val="43137"/>
                    </a:srgbClr>
                  </a:outerShdw>
                </a:effectLst>
              </a:rPr>
              <a:t>خصائص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pPr algn="r" rtl="1"/>
            <a:r>
              <a:rPr lang="ar-LB" dirty="0" smtClean="0"/>
              <a:t>المهتمون </a:t>
            </a:r>
            <a:r>
              <a:rPr lang="ar-LB" dirty="0"/>
              <a:t>فى هذا المجال يشيرون إلى أن أى نظام سليم للحكم المحلى ينبغي أن تتوفر فيه خصائص هى بمثابة مرتكزات إستخلصت من التعريفات المتعددة ، صيغت فى النقاط </a:t>
            </a:r>
            <a:r>
              <a:rPr lang="ar-LB" dirty="0" smtClean="0"/>
              <a:t>الآتية:</a:t>
            </a:r>
          </a:p>
          <a:p>
            <a:pPr marL="114300" indent="0" algn="r" rtl="1">
              <a:buNone/>
            </a:pPr>
            <a:r>
              <a:rPr lang="ar-LB" dirty="0"/>
              <a:t/>
            </a:r>
            <a:br>
              <a:rPr lang="ar-LB" dirty="0"/>
            </a:br>
            <a:r>
              <a:rPr lang="ar-LB" dirty="0"/>
              <a:t>1.    وجود قانون تنشأ بموجبه، يحدد فيه الموارد، السلطات والصلاحيات</a:t>
            </a:r>
            <a:r>
              <a:rPr lang="ar-LB" dirty="0" smtClean="0"/>
              <a:t>.</a:t>
            </a:r>
          </a:p>
          <a:p>
            <a:pPr marL="114300" indent="0" algn="r" rtl="1">
              <a:buNone/>
            </a:pPr>
            <a:r>
              <a:rPr lang="ar-LB" dirty="0"/>
              <a:t/>
            </a:r>
            <a:br>
              <a:rPr lang="ar-LB" dirty="0"/>
            </a:br>
            <a:r>
              <a:rPr lang="ar-LB" dirty="0"/>
              <a:t>2.    وجود رقعة جغرافية محددة المعالم وبها قدر من السكان</a:t>
            </a:r>
            <a:r>
              <a:rPr lang="ar-LB" dirty="0" smtClean="0"/>
              <a:t>.</a:t>
            </a:r>
          </a:p>
          <a:p>
            <a:pPr marL="114300" indent="0" algn="r" rtl="1">
              <a:buNone/>
            </a:pPr>
            <a:r>
              <a:rPr lang="ar-LB" dirty="0"/>
              <a:t/>
            </a:r>
            <a:br>
              <a:rPr lang="ar-LB" dirty="0"/>
            </a:br>
            <a:r>
              <a:rPr lang="ar-LB" dirty="0"/>
              <a:t>3.    </a:t>
            </a:r>
            <a:r>
              <a:rPr lang="ar-LB" dirty="0" smtClean="0"/>
              <a:t>وجود </a:t>
            </a:r>
            <a:r>
              <a:rPr lang="ar-LB" dirty="0"/>
              <a:t>هيئة حاكمة منتخبه أو معينه أو كليهما معنية بصنع السياسات</a:t>
            </a:r>
            <a:r>
              <a:rPr lang="ar-LB" dirty="0" smtClean="0"/>
              <a:t>.</a:t>
            </a:r>
          </a:p>
          <a:p>
            <a:pPr marL="114300" indent="0" algn="r" rtl="1">
              <a:buNone/>
            </a:pPr>
            <a:r>
              <a:rPr lang="ar-LB" dirty="0"/>
              <a:t/>
            </a:r>
            <a:br>
              <a:rPr lang="ar-LB" dirty="0"/>
            </a:br>
            <a:r>
              <a:rPr lang="ar-LB" dirty="0"/>
              <a:t>4.    وجود أجهزة تنفيذيه معنية بتنفيذ السياسات العامة</a:t>
            </a:r>
            <a:r>
              <a:rPr lang="ar-LB" dirty="0" smtClean="0"/>
              <a:t>.</a:t>
            </a:r>
          </a:p>
          <a:p>
            <a:pPr marL="114300" indent="0" algn="r" rtl="1">
              <a:buNone/>
            </a:pPr>
            <a:r>
              <a:rPr lang="ar-LB" dirty="0"/>
              <a:t/>
            </a:r>
            <a:br>
              <a:rPr lang="ar-LB" dirty="0"/>
            </a:br>
            <a:r>
              <a:rPr lang="ar-LB" dirty="0"/>
              <a:t>5.    وجود موازنة مستقلة تمكن من ممارسة السلطات وتنفيذ السياسات.</a:t>
            </a:r>
            <a:endParaRPr lang="en-US" dirty="0"/>
          </a:p>
        </p:txBody>
      </p:sp>
    </p:spTree>
    <p:extLst>
      <p:ext uri="{BB962C8B-B14F-4D97-AF65-F5344CB8AC3E}">
        <p14:creationId xmlns:p14="http://schemas.microsoft.com/office/powerpoint/2010/main" val="1682440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SA" sz="3600" b="1" dirty="0">
                <a:effectLst>
                  <a:outerShdw blurRad="38100" dist="38100" dir="2700000" algn="tl">
                    <a:srgbClr val="000000">
                      <a:alpha val="43137"/>
                    </a:srgbClr>
                  </a:outerShdw>
                </a:effectLst>
              </a:rPr>
              <a:t>المقومات الأساسية لنجاح الحكم </a:t>
            </a:r>
            <a:r>
              <a:rPr lang="ar-SA" sz="3600" b="1" dirty="0" smtClean="0">
                <a:effectLst>
                  <a:outerShdw blurRad="38100" dist="38100" dir="2700000" algn="tl">
                    <a:srgbClr val="000000">
                      <a:alpha val="43137"/>
                    </a:srgbClr>
                  </a:outerShdw>
                </a:effectLst>
              </a:rPr>
              <a:t>المحلي</a:t>
            </a:r>
            <a:endParaRPr lang="en-US" sz="3600"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r>
              <a:rPr lang="ar-SA" dirty="0" smtClean="0"/>
              <a:t>أن </a:t>
            </a:r>
            <a:r>
              <a:rPr lang="ar-SA" dirty="0"/>
              <a:t>تتمتع وحدات الحكم المحلي بسلطات مخولة بموجب قانون تمكنها من إدارة </a:t>
            </a:r>
            <a:r>
              <a:rPr lang="ar-SA" dirty="0" smtClean="0"/>
              <a:t>الش</a:t>
            </a:r>
            <a:r>
              <a:rPr lang="ar-LB" dirty="0"/>
              <a:t>ؤ</a:t>
            </a:r>
            <a:r>
              <a:rPr lang="ar-SA" dirty="0" smtClean="0"/>
              <a:t>ون المحلية</a:t>
            </a:r>
            <a:r>
              <a:rPr lang="ar-LB" dirty="0" smtClean="0"/>
              <a:t> و</a:t>
            </a:r>
            <a:r>
              <a:rPr lang="ar-SA" dirty="0" smtClean="0"/>
              <a:t>رقعة </a:t>
            </a:r>
            <a:r>
              <a:rPr lang="ar-SA" dirty="0"/>
              <a:t>جغرافية محددة تتميز بتجانس سكاني – لتمارس فيها تلك السلطات </a:t>
            </a:r>
            <a:r>
              <a:rPr lang="ar-SA" dirty="0" smtClean="0"/>
              <a:t>.</a:t>
            </a:r>
            <a:endParaRPr lang="ar-LB" dirty="0" smtClean="0"/>
          </a:p>
          <a:p>
            <a:pPr algn="r" rtl="1"/>
            <a:endParaRPr lang="ar-LB" dirty="0" smtClean="0"/>
          </a:p>
          <a:p>
            <a:pPr algn="r" rtl="1"/>
            <a:r>
              <a:rPr lang="ar-SA" dirty="0" smtClean="0"/>
              <a:t>موارد </a:t>
            </a:r>
            <a:r>
              <a:rPr lang="ar-SA" dirty="0"/>
              <a:t>مالية وبشرية كافية تمكن وحدة الحكم المحلي من تنفيذ مهامها دون الإعتماد على غيرها . </a:t>
            </a:r>
            <a:endParaRPr lang="ar-LB" dirty="0"/>
          </a:p>
          <a:p>
            <a:pPr algn="r" rtl="1"/>
            <a:r>
              <a:rPr lang="ar-SA" dirty="0"/>
              <a:t>هيئة حاكمة (منتخبة) تمثل مواطني المجتمع المحلي ، تعمل على إدارة الشئون المحلية ، وتحقيق رغبات وتطلعات المواطنين في توفير الخدمات الضرورية ،وتحقيق التنمية المحلية .</a:t>
            </a:r>
            <a:endParaRPr lang="ar-LB" dirty="0"/>
          </a:p>
          <a:p>
            <a:pPr algn="r" rtl="1"/>
            <a:endParaRPr lang="ar-LB" dirty="0"/>
          </a:p>
          <a:p>
            <a:pPr algn="r" rtl="1"/>
            <a:r>
              <a:rPr lang="ar-SA" dirty="0"/>
              <a:t>أن تتمتع وحدات الحكم المحلي بدرجة مناسبة من الإستقلالية تمكنها من ممارسة سلطاتها ورسم السياسات وإتخاذ القرارات وتنفيذها (فيما يتعلق بالشأن المحلي) دون تدخل مباشر من جهات أعلى.</a:t>
            </a:r>
            <a:endParaRPr lang="en-US" dirty="0"/>
          </a:p>
          <a:p>
            <a:pPr algn="r" rtl="1"/>
            <a:endParaRPr lang="ar-LB" dirty="0" smtClean="0"/>
          </a:p>
        </p:txBody>
      </p:sp>
    </p:spTree>
    <p:extLst>
      <p:ext uri="{BB962C8B-B14F-4D97-AF65-F5344CB8AC3E}">
        <p14:creationId xmlns:p14="http://schemas.microsoft.com/office/powerpoint/2010/main" val="2999071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LB" b="1" dirty="0" smtClean="0">
                <a:effectLst>
                  <a:outerShdw blurRad="38100" dist="38100" dir="2700000" algn="tl">
                    <a:srgbClr val="000000">
                      <a:alpha val="43137"/>
                    </a:srgbClr>
                  </a:outerShdw>
                </a:effectLst>
              </a:rPr>
              <a:t/>
            </a:r>
            <a:br>
              <a:rPr lang="ar-LB" b="1" dirty="0" smtClean="0">
                <a:effectLst>
                  <a:outerShdw blurRad="38100" dist="38100" dir="2700000" algn="tl">
                    <a:srgbClr val="000000">
                      <a:alpha val="43137"/>
                    </a:srgbClr>
                  </a:outerShdw>
                </a:effectLst>
              </a:rPr>
            </a:br>
            <a:r>
              <a:rPr lang="ar-LB" b="1" dirty="0" smtClean="0">
                <a:effectLst>
                  <a:outerShdw blurRad="38100" dist="38100" dir="2700000" algn="tl">
                    <a:srgbClr val="000000">
                      <a:alpha val="43137"/>
                    </a:srgbClr>
                  </a:outerShdw>
                </a:effectLst>
              </a:rPr>
              <a:t>أسباب إنشاء الحكم المحلي</a:t>
            </a:r>
            <a:endParaRPr lang="en-US"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pPr algn="r" rtl="1"/>
            <a:endParaRPr lang="ar-LB" dirty="0" smtClean="0"/>
          </a:p>
          <a:p>
            <a:pPr algn="r" rtl="1"/>
            <a:endParaRPr lang="ar-LB" dirty="0"/>
          </a:p>
          <a:p>
            <a:pPr algn="r" rtl="1"/>
            <a:r>
              <a:rPr lang="ar-LB" dirty="0" smtClean="0"/>
              <a:t>كفالة </a:t>
            </a:r>
            <a:r>
              <a:rPr lang="ar-LB" dirty="0"/>
              <a:t>الحرية فى المناطق المحلية لتفجير طاقات أفرادها لصالح </a:t>
            </a:r>
            <a:r>
              <a:rPr lang="ar-LB" dirty="0" smtClean="0"/>
              <a:t>الجماعة.</a:t>
            </a:r>
          </a:p>
          <a:p>
            <a:pPr algn="r" rtl="1"/>
            <a:endParaRPr lang="ar-LB" dirty="0" smtClean="0"/>
          </a:p>
          <a:p>
            <a:pPr algn="r" rtl="1"/>
            <a:r>
              <a:rPr lang="ar-LB" dirty="0" smtClean="0"/>
              <a:t>إيجاد </a:t>
            </a:r>
            <a:r>
              <a:rPr lang="ar-LB" dirty="0"/>
              <a:t>التنظيم المناسب والملائم الذى يحقق له فاعلية العمل </a:t>
            </a:r>
            <a:r>
              <a:rPr lang="ar-LB" dirty="0" smtClean="0"/>
              <a:t>الجماعى.</a:t>
            </a:r>
          </a:p>
          <a:p>
            <a:pPr algn="r" rtl="1"/>
            <a:endParaRPr lang="ar-LB" dirty="0" smtClean="0"/>
          </a:p>
          <a:p>
            <a:pPr algn="r" rtl="1"/>
            <a:r>
              <a:rPr lang="ar-LB" dirty="0" smtClean="0"/>
              <a:t>توثيق </a:t>
            </a:r>
            <a:r>
              <a:rPr lang="ar-LB" dirty="0"/>
              <a:t>تعاون الجهدين الشعبي والحكومي فى أداء الخدمات  اللازمة ذات الصبغة المحلية.</a:t>
            </a:r>
            <a:br>
              <a:rPr lang="ar-LB" dirty="0"/>
            </a:br>
            <a:endParaRPr lang="en-US" dirty="0"/>
          </a:p>
        </p:txBody>
      </p:sp>
    </p:spTree>
    <p:extLst>
      <p:ext uri="{BB962C8B-B14F-4D97-AF65-F5344CB8AC3E}">
        <p14:creationId xmlns:p14="http://schemas.microsoft.com/office/powerpoint/2010/main" val="911818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LB" b="1" dirty="0" smtClean="0">
                <a:effectLst>
                  <a:outerShdw blurRad="38100" dist="38100" dir="2700000" algn="tl">
                    <a:srgbClr val="000000">
                      <a:alpha val="43137"/>
                    </a:srgbClr>
                  </a:outerShdw>
                </a:effectLst>
              </a:rPr>
              <a:t>أهداف الحكم المحلي العامة</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71500" indent="-457200" algn="r" rtl="1">
              <a:buFont typeface="+mj-lt"/>
              <a:buAutoNum type="arabicPeriod"/>
            </a:pPr>
            <a:endParaRPr lang="ar-LB" dirty="0" smtClean="0"/>
          </a:p>
          <a:p>
            <a:pPr marL="571500" indent="-457200" algn="r" rtl="1">
              <a:buFont typeface="+mj-lt"/>
              <a:buAutoNum type="arabicPeriod"/>
            </a:pPr>
            <a:r>
              <a:rPr lang="ar-LB" dirty="0" smtClean="0"/>
              <a:t>تقديم الخدمات والتنمية المحلية.</a:t>
            </a:r>
          </a:p>
          <a:p>
            <a:pPr marL="571500" indent="-457200" algn="r" rtl="1">
              <a:buFont typeface="+mj-lt"/>
              <a:buAutoNum type="arabicPeriod"/>
            </a:pPr>
            <a:endParaRPr lang="ar-LB" dirty="0" smtClean="0"/>
          </a:p>
          <a:p>
            <a:pPr marL="571500" indent="-457200" algn="r" rtl="1">
              <a:buFont typeface="+mj-lt"/>
              <a:buAutoNum type="arabicPeriod"/>
            </a:pPr>
            <a:r>
              <a:rPr lang="ar-LB" dirty="0" smtClean="0"/>
              <a:t>إشراك </a:t>
            </a:r>
            <a:r>
              <a:rPr lang="ar-LB" dirty="0"/>
              <a:t>المواطنين في </a:t>
            </a:r>
            <a:r>
              <a:rPr lang="ar-LB" dirty="0" smtClean="0"/>
              <a:t>السلطة.</a:t>
            </a:r>
            <a:endParaRPr lang="ar-LB" dirty="0"/>
          </a:p>
          <a:p>
            <a:pPr marL="114300" indent="0" algn="r" rtl="1">
              <a:buNone/>
            </a:pPr>
            <a:endParaRPr lang="ar-LB" dirty="0"/>
          </a:p>
          <a:p>
            <a:pPr marL="114300" indent="0" algn="r" rtl="1">
              <a:buNone/>
            </a:pPr>
            <a:r>
              <a:rPr lang="ar-LB" dirty="0" smtClean="0"/>
              <a:t>الهدفان </a:t>
            </a:r>
            <a:r>
              <a:rPr lang="ar-LB" dirty="0"/>
              <a:t>مهمان ومكملان لبعضهما البعض لاغني عن أحدهما، الأول يشير الى البعد الإقتصادى والتنموى للحكم المحلى بإيجاز(التنمية). الثانى يشير الى المشاركة الشعبية والسياسية بإيجاز(الديمقراطية</a:t>
            </a:r>
            <a:r>
              <a:rPr lang="ar-LB" dirty="0" smtClean="0"/>
              <a:t>).</a:t>
            </a:r>
          </a:p>
          <a:p>
            <a:pPr marL="114300" indent="0" algn="r" rtl="1">
              <a:buNone/>
            </a:pPr>
            <a:endParaRPr lang="en-US" dirty="0"/>
          </a:p>
        </p:txBody>
      </p:sp>
    </p:spTree>
    <p:extLst>
      <p:ext uri="{BB962C8B-B14F-4D97-AF65-F5344CB8AC3E}">
        <p14:creationId xmlns:p14="http://schemas.microsoft.com/office/powerpoint/2010/main" val="170200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7620000" cy="1143000"/>
          </a:xfrm>
        </p:spPr>
        <p:txBody>
          <a:bodyPr/>
          <a:lstStyle/>
          <a:p>
            <a:pPr algn="ctr"/>
            <a:r>
              <a:rPr lang="ar-LB" b="1" dirty="0" smtClean="0">
                <a:effectLst>
                  <a:outerShdw blurRad="38100" dist="38100" dir="2700000" algn="tl">
                    <a:srgbClr val="000000">
                      <a:alpha val="43137"/>
                    </a:srgbClr>
                  </a:outerShdw>
                </a:effectLst>
              </a:rPr>
              <a:t>أهداف محددة</a:t>
            </a:r>
            <a:endParaRPr lang="en-US" b="1" dirty="0">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762000" y="1828800"/>
            <a:ext cx="7620000" cy="4800600"/>
          </a:xfrm>
        </p:spPr>
        <p:txBody>
          <a:bodyPr>
            <a:normAutofit/>
          </a:bodyPr>
          <a:lstStyle/>
          <a:p>
            <a:pPr algn="r" rtl="1"/>
            <a:r>
              <a:rPr lang="ar-SA" dirty="0"/>
              <a:t>ترسيخ مبدأ الديمقراطية والشورى في الحكم – وتشجيع المشاركة الشعبية عن طريق إنتخاب جهاز حاكم له سلطة مراقبة الأدء </a:t>
            </a:r>
            <a:r>
              <a:rPr lang="ar-SA" dirty="0" smtClean="0"/>
              <a:t>التنفيذي.</a:t>
            </a:r>
            <a:endParaRPr lang="ar-LB" dirty="0" smtClean="0"/>
          </a:p>
          <a:p>
            <a:pPr algn="r" rtl="1"/>
            <a:endParaRPr lang="ar-LB" dirty="0" smtClean="0"/>
          </a:p>
          <a:p>
            <a:pPr algn="r" rtl="1"/>
            <a:r>
              <a:rPr lang="ar-SA" dirty="0" smtClean="0"/>
              <a:t>تشجيع </a:t>
            </a:r>
            <a:r>
              <a:rPr lang="ar-SA" dirty="0"/>
              <a:t>المشاركة الشعبية ، وتنمية روح المسئولية للمساهمة بفعالية في إدارة شئونهم </a:t>
            </a:r>
            <a:r>
              <a:rPr lang="ar-SA" dirty="0" smtClean="0"/>
              <a:t>المحلية</a:t>
            </a:r>
            <a:r>
              <a:rPr lang="ar-LB" dirty="0" smtClean="0"/>
              <a:t>.</a:t>
            </a:r>
            <a:endParaRPr lang="ar-LB" dirty="0"/>
          </a:p>
          <a:p>
            <a:pPr algn="r" rtl="1"/>
            <a:endParaRPr lang="ar-LB" dirty="0" smtClean="0"/>
          </a:p>
          <a:p>
            <a:pPr algn="r" rtl="1"/>
            <a:r>
              <a:rPr lang="ar-SA" dirty="0" smtClean="0"/>
              <a:t>تقديم </a:t>
            </a:r>
            <a:r>
              <a:rPr lang="ar-SA" dirty="0"/>
              <a:t>الخدمات الأساسية،ودفع جهود التنمية المحلية </a:t>
            </a:r>
            <a:r>
              <a:rPr lang="ar-LB" dirty="0" smtClean="0"/>
              <a:t>.</a:t>
            </a:r>
          </a:p>
        </p:txBody>
      </p:sp>
      <p:sp>
        <p:nvSpPr>
          <p:cNvPr id="4" name="AutoShape 2" descr="data:image/jpeg;base64,/9j/4AAQSkZJRgABAQAAAQABAAD/2wCEAAkGBxQPEBQUDxQUEBUQGBcVFRgPFQ8UGBUXFBYWFhgXFxUYICggGBolHhcVITEhJSk3Li4uGB81ODQsNygtMCsBCgoKDg0OGxAQGiwmICQ0Ly8sLDQsLCwsLCssLCwsLCwsLCwsLCwsLCwsLCwsLCwsLCwsLCwsLCwsLCwsLCwsLP/AABEIAMwA9wMBIgACEQEDEQH/xAAcAAABBQEBAQAAAAAAAAAAAAAAAQIFBgcEAwj/xABKEAABBAACBQcGCwYFAwUAAAABAAIDEQQhBQYSMUEHEyJRYXGBMpGSobHwFCMzQlJTYnKywdE0c4Kis8IWJDXS4UNjwxV0k6Px/8QAGgEAAgMBAQAAAAAAAAAAAAAAAAECAwQFBv/EACkRAAIDAAICAQIFBQAAAAAAAAABAgMREiEEMUEiYRNRcYGRBTJCscH/2gAMAwEAAhEDEQA/ANxUZrNJs4SY/Zr0iG/mpNQOu0lYNw+k5o9e1+SBP0YL/jyT6lnpu/RPi19dfShaR9l5v1hQuqLA7GxBwBB28iAR8m/grTrpouM4Z0jWNa+MtNtAFgkAg1v3oB4nhO6J0kzFRCSO6ORB3tI3g9v6qpza9Pa5w5lnRJHlO4GupevJxLlO3gDG4d7g4H8IUDoJoOkGAgEGR1g5jc7ggSXbJb/Hz/qWem79FKac1qfhjFsxtfzsbZDbnCibyCn/AIJH9Wz0GfoqPyhip46yqLh95yMBNNk3q3rS7FzGN8bWdEuBa4nMFuWfYT5lZJpQxrnHc0EnwFrOdEfEaTYNwJrvEsdj1uCues8+xg5j1sLR/H0fzSwH7KyNfpPqWem79FcMBjw/DsmkpgdGJHZ5NFWc+oLKZ4dmGJ31hkPg0sb7Q5XLSkpboaOstpkLT3HZJ9iMG0eON18O1UEQLeBlJs/wjd507R2vluAxEYa05F0ZJrvaeHim8nWGaRLIQC4FrATwFWa78vMuXlDwzWzRvaADI121XEsIontp1eARg+twvsk7WsL3OAaBtF3DZAu76qVMxuvh2iIIgW8DITZ/hG7zpcfiT/6NHmelsMPc1/6NATuTiBuzM+htbTWg9Qq8vP6ksEemhtdxJI1k7AzbIAewkgE7rB3Dttdms+szsHK1jY2v2mbVucRXScKy7lWtdtHuGLeYY3kOa1xMbHkbVEHcKvIL15QT8fF+5b+J6MGdI5QJPqWem79FP6uazsxhLC0xSAbVXtAjcaOW7Lgn6F0fFLg4Q+NjtuJt21t5tGd9faqNqU8jGxdu0D6DkYgNUtVHTmuTsPiHxMja8R0Lc5wzIBO4dqtlrJzEcU/FS79kOlHjI2h6Jd5kkgRpug9I/CsOyWg0vuwDdFri0j1L20jjmYeJ0kpprereScgAOJKrXJ1idrDvZ9W+/B4B9ocvHlJmPNws4Oc5x72gAfjKXHsDkxGv8hJ5uFgA+mXONdtUApjVzW9uKkEUjOae7yaNtdWdZ5g7/Ml1Cga3Bh1C5HPLjW+nFoHmCrDdHvj0mObjeGNnFEMfshpdeRqqzTxDJ6fXB8WLMEkTAGyBhcHOvZJFOquogq4LO+UbBbMzJRulbsmvpM/UEeirO3TVaO+EZbQi/wDs8mvSScQOKHWx8mN+DxRtc3bLNsuddMvadVdh9S99atZHYJ8bWxtk5wOPScRWyQOHeoLk3wVySTHPYGwCet2bj30B6SdymDp4f7sntYjitwZc9XtIHEwxyuaGF4JoEkCiRv8ABC5NTBWDg+6fa5CjgabWqtygyVBG3rffma4fmrSqVyiSZwt6hIfPsgewq9eyuXowbU/9th/j/pvV11u/Ype5v42qlaoftsX8f9N6umtp/wAnL3N/G1NehT/uRCcnPlT90fteoLRWIbFjWvkOy1kjiTRNeUNwzU5ydeVP3R+16r+AwgnxYjcSA97gS2r+ccr7kvgl8svp1rwn138k3+1VrlE+Xj/d/wBzlJnUeEj5SXPtj/2qM5Qvl4/3f9zk2Rjm9HjrJ8TioJfsQv8AFlD+0Kw6/T1hQ0f9R7R4AF35BROu8Nw4V/2dg+LWkewrn1txhlhwgGZdHtnvIa32hyQ13hx6ch2MPgh1xPf6bw/+5T2mP9Hh+7D7Fw69xbBwzR8yMt82yF26Y/0iH7sP5IDfR68nXyU33x+FcvKP5cHdJ7WLp5O/kpvvj8K5eUbyoO6T2sQH+QmO/wBGi+8PxvXbyc/Iy/fH4QuHG/6NF94fjeu3k6+Rl++PwhIH6Ldaz/lE/aY/3Q/G9X+1QOUP9oj/AHQ/G9GCi+ywaL09BDg4tqWPaZG22hzS6w3ydkZ3aq+omEc/FNfR2YgS48LLS0C+vP1L2h1PdJh2yslFuYHhpbW8XW1f5Lo1G0y8yCBxBY4EtyaC0tF8N4IvejCX6Fs1gxXNYWZ4NEMIHe7oj1kKq6i4DnMPiv8Aujmh6BP9wUjyg4nZwzWfWvF9zAXe3ZXnqdpGCDCtEksbHOc5xDnNBGdCx3AJYC9EZyc4mp5GH/qMvxYf0cV2cpW7D98n/jULoecRaSBYQWGV7QWmwWvLmto+IUzyk7sP3yf+NHyP5JjUf9hj75P6jlP2q/qQf8jH3yf1HKetJoi2QeuuC57BvI3xVIP4fK/lLlQjpU/Axh+qUv8A4ayHpWVrD2hwIOYIo9xyWRQYEHFCAnLnuaJ7A/ZJ8yESTNH1QwfM4OMEUZBzju9+Y9WyPBQHKYOlh+6X2xK7jsyVK5Shlhz2yDz7H6IXsE+yy6oZYTD/AHB67Ql1VFYXD/u2+ttoUcFptKz/AJQJLxDR9GMecud/wtAWZ66SbWMk+yGt/kB9pKvguyFj6Mc1R/bYv4/6b1cNcZNnByX84taPSB9gKpeF0fionh8cUrXNuiGHKwQd46iV0z4HHYogStkdW7nNlgHbRoIXrBySct0leTtvy54fFj8Z/RQ2gf2+P9472OV11d0X8Eh2CQXOO08i6s0KHYAAqQNHYmOUvjilDmucWkMJ3k55jtQ1iQlJNs0y1ROUH5eP93/c5eZxWkuqf/4m/wC1e+tmBmmdCWxvkPNNDi1pNOskg1uKH2hRWP2SetcO1o9p+r5p3nAZ/cqno9xnnwzDuYWM/hEhefafMr9pDDGTBOYBbjFQHHaDbA77AVU1W0RK3FMdJE9jWbRt7XAXskDf3oa7HGX0s6eUP5SH7r/aF0aX/wBIi+7D+STXjAySviMUb5A1rr2Gk1ZG+lLQaO53AMhkBYTE0Gxm1zQCLHYQMkZ2w3pEbyeO+LmH2mn+X/grl5RD04B1Nf6yz9Co6DCYzAyExsdnkSxvOMcPD86Kc3RWLx0u1M1zboF8jdgNaODW8eOQS+MJfO6SGOaf/R4u9p8C936rq5Oz8VL98fhCm8botkmGMA6LdkNad9FtbJ84CpOGw+NwD3c2x3SyJY3nGOrccv8AgoawSepolta9Yp8PiCyFzQ0Mac2tOZvifBcOvxueLtiH4nrnwmhMRjJtudrmhxBe+QbOQrINO/LIUKUlrvo+WWdhije8CMC2NcQDtOyy8EhrE0WbQX7HD+6b+FUPUr9si7nfgKvuhoy3DRNcC1wjaCHZEHZ3EKm6q6MmixcbpIpGtG0CS11Dokb08En7PXlDxNzxs+rYXeLz+jQumDUYOa0mYgkAkbANEiyPKXDpjRs2Ixznc1JsOka3a2XVsNpt31UCVoNpYDeJYZZpvR5wOIDQ7b2Q2RpI2eJ4Z8WqwcoT9tmGcNzts+kIyE/XrRkkr4nxRuk6Lmu2ATVEEXXe5dMmiX4vR0THAxyxAbIkBGbLZR7COPcjB76Z2akH/JR9hf8AjcoiTWOf4fzIc3m+eDK2W3W1RF+dReDkx2DDo2RyNBN/J84AetpAIXVqxq/M7ENmna5jWHb+Myc928ZHPfmSUg+5f7WX4X/Ux/7o/wBUrT7Wd4fRU40gHmKQM+EF21surZ50m76qzRgRZo1qB1s0K/GNjEZa0xlxO3tcQN1A9SnFU9dYsQ58XwYTEBrtrmecq7FXs8UYJPstGhsOYYoo3EExsa01dW1tZIXJqq14w8Qm2tvpbXObW1vdV3nupCWBptqyfWGXaxcx+24eidn8lrCxrFy7cj3fSc4+ckq6pELn0hlotNtFq7DPo+0Wm2i0sHo60tpozyGd7qViwup2IkbtHYjvc15N+NA0k8XsaTfor9otXKfVxuEwcz3lj5S2tpwyaCQNll/OO6+0KmWksZJpr2OtCbaEYR0clTLS2jB6ORabaW0sHotpbTbQlgaOtLaYlRg9HWi020WlgaPQm2i0YPR1pbTLS2lgaOtFptpUsHo60WmoRgaesJ6Q9+CEkJ6Q9+CEsHpq+Mk2I3u+i1x8wJWMhazrLLsYOc/9tw9IV+ayS1dSumV+Q+0OSptotXYUaOtFptq4aqarF5bNiRTd7GO3u6i4cG9nHu3xk1FayUU5PEd+pegAxonmHTdnGD81p+d3n1DvVuXDpfSkeFj25T2NA3uPUAqTpPXWWVpbE0Qg5WCXOrsOQHmWfjKb01co1rB2vGlzLLzLD0It9Hyn1nfdurrtVi020Wr1HFhmlLXo60Wm2ltPBaOtFptotLB6OtLabaLSwejktplr3mwr2Oc1zTtMFuAz2QaNmtw6Q86WAedotNtFowej7RabaEsDRyE20towejkWm2ltLB6LaW020IwNHWi01Klg9PWE9Ie/BCbCekPfghLBo0LXmXZwMn2ixv8AOD+RWXLROUiWsMxv0pB6muP6LObV9C+kp8h/WOte+Dwz5pGxxjac80B+Z6gOtc1rUtUNBjCwhzx8bILcTvaDmGDq7e3wUrJcEQqg5vDq0fq/BFGxpjje5gFvLG2XD517967tIYxsETpJMmsFmt54ADtJIHiuhUPXbWRrw7Dw04WOcdvFtIOy3xGZWSKc2bZyUIlb0xpV+KlMknc1o3Nb1D9eK4rTEWtvHDA5b2PtLaZaLSwNH2hNtFowejkqZaW0sHo60Wm2ltLA06tGxbc8TTuc9gPcXC1fJ9EmPn3O2Xc9IZHF3k7DDcbHdQ2iHO+y0hUvVtm1i4B9sH0c/wAlo2sukHYbDPkYAXCgNrcC4gXXGt6ps3UjRVnFtma6Tw3Nv6LXtY7NhlGyXAZF1cATZ8VyWn4rFPlcXyuL3HeXe+Q7F5WrcKWx1otNtLaMDR1otNtFpYPRyW020Wlg9HItNtLaMDR1otNtFpYPT2hPSHvwQmwnpD34ISwaZauU6X5Bv33ebZA9pVJw8LpHhkYLnONADeSrRylzXiY2/Rjv0nO/2r35NMETJLMQNlo5sE/SNONdwr0ldB8KtKprndh16v6kmORsmJc12x0gxlkbQ3bTj1dQ/wD27IQscpuT1m2EFBYit63yYpzObwkbi1w6b2ll19Fou76zXFZnLG5hLXgtcN4cCCO8HctwVZ19wDH4R0hHTi2dlw30XBpB6xmrqbM+nCm+rU5aZnaLTbU1qfo4YnFNa8bTGAveDxDdwPiQtUulpiiuTxHVqtqy7GdN5LIgaseU8jeG3uHb7i6f4Rwmzs8147Um157U0xgaKaAAOAAATlhlbJs6MKYxRmOtmrfwMh8ZLonmulvY7fRPEHOj2eeurWNbmB2Cm2uDbF9YILfXSyW1ppk5R7Mt8VCXQ60tplpzAXEAAknIAAkk9QHFWYU6La6cBgZMQ/ZhYXns3DtJ3Ad6s+gtSHPp+LJYN+w3yj94/N7hn3K8YPBshYGRNDGjg0es9Z7SqJ2pejTClvt9Fd1c1SGGeyWR+1I28m+SLFbzmTmc1Da+6Y5yQQMPRiNv7X1u8AfOT1K6aW0vFhW7Uzq6mjNzu4fnuWS6QxXPTSSVs845zq6rNqNacnyZK1qEeMTytFptotX4ZtH2hMtdcWEuB8pNBjmMAryi7aJz4UBfikxo50qZaW0YPR1otNtLaMDR1oTUJYPR1pbTUWlg9PWE9Ie/BKmQHpD34JUmhpk7rLgn43SroY94DASdzWhocXH0vOr7ofRjMJC2KO6bmSd7id5K4tA4DZlxM7h0p5XNF8GRHYHnLSfMppVWT1KK9Ivqrxub9v8A0CEIVJeCjdZIw7BzhxA+LebO6wCR6wFJKncpOPDYGQjN8rg6h9FvZ2uqu49SnXHZJFdslGDbKLonAuxMzImb3nM/RG8u8Ba2HA6Pjga1sTA3YbsggC635nebOfeq/qPq8cKwyzCpZRVfQbvrvORPcFalZfZyeL0VeNVxjr9sEIQqDSVTlFxbW4URnypXCh2MO0T7B4rNrWl6Z1UdjMS6SaXZYA1sbYxZA43eQzvz9iTC6h4dhBe6WSuDnNDT37IB9a112QhHDFbVZOe4UbQ2hZsW6om5Dynuya3vPE9gWk6A1biwYsfGSHe9wz7mj5oUtBC2NoaxoY1uQDQAB4BLNM1jS55DWtzJcQAB2lVWWufSLq6Yw7fseqrrZrWMPcWHIdLxOREf6u7PP1KJ1i10dITFgrAOW2Adp15Uwbx37+5cGA1JxMo2n7MIOfxhJd6IB9ZUoVKPcyE7nL6a/wCSvzzukcXSOL3O3lxJJ8Uy1Z8ZqLiGNJY6OWuDS5rj3Aij51V3Ag0ciMiDvBHArVFxl6Mkoyj/AHDrRabaLTwWj7V81O0VHiMFszDaHPF+RIzaGjhw3hUC1qeokWzgY7+cXu/mIHsVN/US/wAfuR4a1aPiGGcGxRRNjFh52W7J4NYG5uJyGdDPis3tWflC0gX4kRA9GJoy4bbsyT4Fvr61VrRVF8exXSTl0OtFptotWYV6PtFpqEsDR9otNtFowentAekPfghNgPSHvwSKLRJM2wBCELCdEEIQgCLx+sOGgJEkzA5u9rTtOvq2W2bUfoPQhfKcXixc0mbGHMQt+aPvV5s1D6m6qFsz5sSL5t7mxh/znNcQZDfaMvP1K+K6eQ+mL/VmevlZ9U1n5L/oIQhUmgEIQgAQheGPxTYInyP8mNpcfAXXehdg3hGaf1lhwYpx25OEbCL73H5o981mum9PTYx1yupo8ljcmjw4ntK4cfjn4iR0kpBc/M0AOFAUOoUPBeFrpV0KH6nJt8hzefBovJ5oVrY/hLxb32I7+a0GiR2k3n1d5V0UTqoP8lh6+rb7M1LLDbJuT06VUVGCwFl2vzIm4s80ekQDKBuDuHiRRP8AytRWP63YgSY6ct3Bwbl1saGn1gqzxlsiny3kCKtCbadG0uIDQSXEAAZkk5ABbsOfp3aG0Y/FyiOPjm48Gt4uPvvWsy7OEwp2B0cPGSB17DePfS4NT9DfBMOA8ASSdKTcfutvsHrJU44WKOYO+1gus5Sz4R0qKuMd+WYhPO6RznvO055JcTxJTLTsSzYe9o+a5zfMSF52t2HP0daLTbQlgaPtFpqLRg9H2i0y0tpYPT2gPSHvwQmwHpD34IUWiSZt6EIXOOoCEIQAIQhAAhCEACEIQALP+UjToIGGiN5h0pHZm1nnzPcFLcoekHxYZscJIfiXhg2PKqrIHaTsjxXhqvqSyACTFASy79k5sZ4fOd2nLq61pqUYL8SX7IyXSnY3VD92eepGr2HkwjZZY2yul2rL8wAHFoDRw3b969cdyfQPswvkhPAZPaPA9L+ZW2KJrGhrAGgbg0AAdwCeoO6fJtMsXjw4qLRH6AwDsNh2RPcJDHYDgC2xtEjKzwNKQQhVN69ZckksRGax6UGEwz5PnVssHW87v17gVjJdZs5k5m+JV31s0Zj8bO4CIc3D8mGvjpwPzrcRbjW7h6zGHUTF2BUZviH5DvyvzBb6OEI9tazm+Q7LJdReL7FbCtmperUkz48Q+mRMcHNvynlpyocG2N/Yrpq3q/Hgo6FPkd5byMyeodTexS8bA0ANAaBkAAAAOwKuzyd1RLavEzHL+ByjtYdI/BcNJJxaKb2udk31lSKoXKbpIVHA02QecfXDIhoPfZPgFnqhymkabp8INlE2uvPvS2mWi11MOPo+0Wm2i0YPR9otNtFpYPR9otNtFpYPT2g8oe/BCbhz0h78EKLROLNzQhC5Z1wQhCABCEIAEIQgAQhCAIqbR4nxTZZAdnCgiMOGRe+i5/aAA0A9e11BSqEJt6RUUt+4IQhIkCEIQAIQhAAhMllDGlzyGtaLJcQAAOJKzfWbXx8hMeCJjZuMnznfcB8kdu/uVtVUrHiKbr4VLZFn1r1qZg2ljKfMRk3eGX85/wCm8+tZTiMQ6R7nyEuc824neSV4ueSSSbJzJNkk9ZKS106qFWjj3eTK19+vyPS0trztLaswp5D7S2vO0towlyH2ltedrqZgZDC6YMPNscGl2VAnh28POFF9Ek2zxtLa87S2jA5Hvhz0h78EJuHPSHvwQoSRZGXRu6EIXIO4CEIQAIQhAAhCEACEIQAIQhAAhCEACEIQALm0jj48NG6SZwYxu8nj1ADiT1Loc4AEnIDMk8AFimt+sbsdMSCRDGSI29n0yPpH1DLrWjx6HbLPj5Mvl+UqIb8v0S+kdIYvTUhZh2FsLD5JIDR1OlduJ+yN3bvSv5OcUG2HwE9W1IPMdlXjUrAiDAwtqi9okd2uk6WfgQPBTisl5Lg+NaSSKYeGrI87W22YRpXRU2Eds4hhjJzByIcB9FwyPtXFa2rXDRgxWDlaRbmNMjD1PYCRXfmO4lYkHLd49v4sdfs5vl0fgTxemelotMtFq/DNyPS0trztLaWEuR6xtLiGtFlxAAHEk0Atcn1WEmEhw3OGOOMW/mwNp7992cgNok7urdSofJ3A2THs289hrnt+8KA81k+C19c7y7HGSS+Ozq+BUpQcn89GEaRwpgmkjddxuLcxVjga4WKNdq57UvrfpFmIxb3RR82GktJ4yOaaLj1bq7goW1thrimznzaUml6OjDnpD34ITMMekPH2FCUl2ShLo31CbIaB7ihrty4h6IchCEACEIQAIQhAAhCEACEJAgBUJEIAVCEIAruv+kOYwEudOl+Kb/Hv/l2isdwGBkxDwyBjpHHg0esncB2la1rxgG4l+DiksNkmIOyQDXNuO/wU9ozRkWFZsQMbG3js7yetxObj2lb6fIVNXS1s5fkeLLybu3kV19/zOjDghjbGyaFgcDW5eiELAdQ8MfIGRSOdkGscTfUASV89tOS3zTuCbiMNLG8uDXtN7Bo5Z7/BYEF1P6clkjif1ZvlH9x1pbTEq6OHI0faVtkgCyTkAMySdwA4rzWp8muhIRh24kt2pXFwDnZ7ADi3oDhu371Tfaqo8mafGplfPimO1G1QOHLcROXCWjTBVNDhXS63VeXC1Pa2aWODwkkrc3ZNZ1BzsgT2Df4KYUDr20HR2IsXTQc+sOaQVx1N22pz/M9A61TTJQ+E/wCcMX2uvPv4pbXnaVdzDzXI6MMekPH2FCZhvKHj7ChVyXZdCX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http://opiniojuris.org/wp-content/uploads/Democrac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922425"/>
            <a:ext cx="3633019" cy="29355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4161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311</TotalTime>
  <Words>2019</Words>
  <Application>Microsoft Office PowerPoint</Application>
  <PresentationFormat>عرض على الشاشة (3:4)‏</PresentationFormat>
  <Paragraphs>190</Paragraphs>
  <Slides>31</Slides>
  <Notes>5</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Adjacency</vt:lpstr>
      <vt:lpstr>الأدارة المحلية</vt:lpstr>
      <vt:lpstr>عرض تقديمي في PowerPoint</vt:lpstr>
      <vt:lpstr>مفهوم الحكم المحلي</vt:lpstr>
      <vt:lpstr>عرض تقديمي في PowerPoint</vt:lpstr>
      <vt:lpstr>خصائص الحكم المحلي</vt:lpstr>
      <vt:lpstr>المقومات الأساسية لنجاح الحكم المحلي</vt:lpstr>
      <vt:lpstr> أسباب إنشاء الحكم المحلي</vt:lpstr>
      <vt:lpstr>أهداف الحكم المحلي العامة</vt:lpstr>
      <vt:lpstr>أهداف محددة</vt:lpstr>
      <vt:lpstr>عرض تقديمي في PowerPoint</vt:lpstr>
      <vt:lpstr>اللامركزية الادارية</vt:lpstr>
      <vt:lpstr>أركان اللامركزية</vt:lpstr>
      <vt:lpstr>مزايا اللامركزية</vt:lpstr>
      <vt:lpstr>فوائد اللامركزية</vt:lpstr>
      <vt:lpstr>عرض تقديمي في PowerPoint</vt:lpstr>
      <vt:lpstr>عرض تقديمي في PowerPoint</vt:lpstr>
      <vt:lpstr>دور المجالس المحلية المنتخبة</vt:lpstr>
      <vt:lpstr> المبادئ الأساسية التي يجب أن تلتزم بها المجالس المحلية: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 المحلي</dc:title>
  <dc:creator>Racha Nasreddine</dc:creator>
  <cp:lastModifiedBy>zero one</cp:lastModifiedBy>
  <cp:revision>29</cp:revision>
  <dcterms:created xsi:type="dcterms:W3CDTF">2014-04-16T13:50:01Z</dcterms:created>
  <dcterms:modified xsi:type="dcterms:W3CDTF">2019-12-23T19:41:32Z</dcterms:modified>
</cp:coreProperties>
</file>